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77050" cy="96567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482599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95725" y="0"/>
            <a:ext cx="2979738" cy="482599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3551177D-6EE5-4B2F-94A9-0355BC49A15B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172575"/>
            <a:ext cx="2979738" cy="482599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95725" y="9172575"/>
            <a:ext cx="2979738" cy="482599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085AA431-B97B-434B-A129-9E2479B919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778ED19-6390-4032-ABF4-FACFA6199F98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F0462DA-C260-4174-B765-18F1128A3F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778ED19-6390-4032-ABF4-FACFA6199F98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F0462DA-C260-4174-B765-18F1128A3F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778ED19-6390-4032-ABF4-FACFA6199F98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F0462DA-C260-4174-B765-18F1128A3F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ED19-6390-4032-ABF4-FACFA6199F98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62DA-C260-4174-B765-18F1128A3F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ED19-6390-4032-ABF4-FACFA6199F98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62DA-C260-4174-B765-18F1128A3F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778ED19-6390-4032-ABF4-FACFA6199F98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F0462DA-C260-4174-B765-18F1128A3F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ED19-6390-4032-ABF4-FACFA6199F98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62DA-C260-4174-B765-18F1128A3F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778ED19-6390-4032-ABF4-FACFA6199F98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F0462DA-C260-4174-B765-18F1128A3F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778ED19-6390-4032-ABF4-FACFA6199F98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F0462DA-C260-4174-B765-18F1128A3F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ED19-6390-4032-ABF4-FACFA6199F98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62DA-C260-4174-B765-18F1128A3F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ED19-6390-4032-ABF4-FACFA6199F98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62DA-C260-4174-B765-18F1128A3F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778ED19-6390-4032-ABF4-FACFA6199F98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F0462DA-C260-4174-B765-18F1128A3F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encrypted-tbn3.gstatic.com/images?q=tbn:ANd9GcR0J5a2-s1ZtHFR19Lul3E83SHp67EPE78Ei-9-YXNCyFe4wLMQ3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005064"/>
            <a:ext cx="3810000" cy="2019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331640" y="764704"/>
            <a:ext cx="756084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Агрессия</a:t>
            </a:r>
            <a:r>
              <a:rPr lang="uk-U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детей</a:t>
            </a:r>
            <a:r>
              <a:rPr lang="uk-U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 </a:t>
            </a:r>
            <a:r>
              <a:rPr lang="uk-UA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причини </a:t>
            </a:r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</a:t>
            </a:r>
            <a:r>
              <a:rPr lang="uk-UA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профилактика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promotionjob.ru/wp-content/uploads/media/%D0%A0%D0%BE%D0%B4%D0%B8%D1%82%D0%B5%D0%BB%D1%8C%D1%81%D0%BA%D0%BE%D0%B5-%D1%81%D0%BE%D0%B1%D1%80%D0%B0%D0%BD%D0%B8%D0%B5-%D0%BD%D0%B0-%D1%82%D0%B5%D0%BC%D1%83-%D0%94%D0%B5%D1%82%D1%81%D0%BA%D0%B0%D1%8F-%D0%B0%D0%B3%D1%80%D0%B5%D1%81%D1%81%D0%B8%D0%B2%D0%BD%D0%BE%D1%81%D1%82%D1%8C/image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4149080"/>
            <a:ext cx="2466975" cy="2438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3528" y="476672"/>
            <a:ext cx="861032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err="1" smtClean="0">
                <a:solidFill>
                  <a:srgbClr val="FF0000"/>
                </a:solidFill>
              </a:rPr>
              <a:t>Агрессия</a:t>
            </a:r>
            <a:r>
              <a:rPr lang="uk-UA" sz="2800" dirty="0" smtClean="0"/>
              <a:t> </a:t>
            </a:r>
            <a:r>
              <a:rPr lang="uk-UA" sz="2800" dirty="0"/>
              <a:t>– </a:t>
            </a:r>
            <a:r>
              <a:rPr lang="uk-UA" sz="2800" dirty="0" smtClean="0"/>
              <a:t>(от </a:t>
            </a:r>
            <a:r>
              <a:rPr lang="uk-UA" sz="2800" dirty="0"/>
              <a:t>лат.</a:t>
            </a:r>
            <a:r>
              <a:rPr lang="en-US" sz="2800" dirty="0"/>
              <a:t> </a:t>
            </a:r>
            <a:r>
              <a:rPr lang="uk-UA" sz="2800" dirty="0" err="1"/>
              <a:t>а</a:t>
            </a:r>
            <a:r>
              <a:rPr lang="en-US" sz="2800" dirty="0" err="1"/>
              <a:t>gressio</a:t>
            </a:r>
            <a:r>
              <a:rPr lang="en-US" sz="2800" dirty="0"/>
              <a:t> </a:t>
            </a:r>
            <a:r>
              <a:rPr lang="en-US" sz="2800" dirty="0" smtClean="0"/>
              <a:t>–</a:t>
            </a:r>
            <a:r>
              <a:rPr lang="ru-RU" sz="2800" dirty="0" smtClean="0"/>
              <a:t> приступ</a:t>
            </a:r>
            <a:r>
              <a:rPr lang="uk-UA" sz="2800" dirty="0" smtClean="0"/>
              <a:t>)  </a:t>
            </a:r>
            <a:r>
              <a:rPr lang="uk-UA" sz="2800" dirty="0" err="1" smtClean="0"/>
              <a:t>физическое</a:t>
            </a:r>
            <a:r>
              <a:rPr lang="uk-UA" sz="2800" dirty="0" smtClean="0"/>
              <a:t> </a:t>
            </a:r>
            <a:r>
              <a:rPr lang="uk-UA" sz="2800" dirty="0" err="1" smtClean="0"/>
              <a:t>или</a:t>
            </a:r>
            <a:r>
              <a:rPr lang="uk-UA" sz="2800" dirty="0" smtClean="0"/>
              <a:t>  </a:t>
            </a:r>
            <a:r>
              <a:rPr lang="uk-UA" sz="2800" dirty="0" err="1" smtClean="0"/>
              <a:t>речевое</a:t>
            </a:r>
            <a:r>
              <a:rPr lang="uk-UA" sz="2800" dirty="0" smtClean="0"/>
              <a:t> </a:t>
            </a:r>
            <a:r>
              <a:rPr lang="uk-UA" sz="2800" dirty="0" err="1" smtClean="0"/>
              <a:t>поведение</a:t>
            </a:r>
            <a:r>
              <a:rPr lang="uk-UA" sz="2800" dirty="0" smtClean="0"/>
              <a:t> </a:t>
            </a:r>
            <a:r>
              <a:rPr lang="uk-UA" sz="2800" dirty="0" err="1" smtClean="0"/>
              <a:t>человека</a:t>
            </a:r>
            <a:r>
              <a:rPr lang="uk-UA" sz="2800" dirty="0" smtClean="0"/>
              <a:t>, </a:t>
            </a:r>
            <a:r>
              <a:rPr lang="uk-UA" sz="2800" dirty="0" err="1" smtClean="0"/>
              <a:t>направленное</a:t>
            </a:r>
            <a:r>
              <a:rPr lang="uk-UA" sz="2800" dirty="0" smtClean="0"/>
              <a:t> на </a:t>
            </a:r>
            <a:r>
              <a:rPr lang="uk-UA" sz="2800" dirty="0" err="1" smtClean="0"/>
              <a:t>повреждение</a:t>
            </a:r>
            <a:r>
              <a:rPr lang="uk-UA" sz="2800" dirty="0" smtClean="0"/>
              <a:t> </a:t>
            </a:r>
            <a:r>
              <a:rPr lang="uk-UA" sz="2800" dirty="0" err="1" smtClean="0"/>
              <a:t>или</a:t>
            </a:r>
            <a:r>
              <a:rPr lang="uk-UA" sz="2800" dirty="0" smtClean="0"/>
              <a:t> </a:t>
            </a:r>
            <a:r>
              <a:rPr lang="uk-UA" sz="2800" dirty="0" err="1" smtClean="0"/>
              <a:t>разрушение</a:t>
            </a:r>
            <a:r>
              <a:rPr lang="uk-UA" sz="2800" dirty="0" smtClean="0"/>
              <a:t>. </a:t>
            </a:r>
            <a:endParaRPr lang="uk-UA" sz="2800" dirty="0"/>
          </a:p>
          <a:p>
            <a:endParaRPr lang="uk-UA" dirty="0"/>
          </a:p>
          <a:p>
            <a:r>
              <a:rPr lang="uk-UA" sz="2800" dirty="0" err="1" smtClean="0">
                <a:solidFill>
                  <a:srgbClr val="FF0000"/>
                </a:solidFill>
              </a:rPr>
              <a:t>Агрессивное</a:t>
            </a:r>
            <a:r>
              <a:rPr lang="uk-UA" sz="2800" dirty="0" smtClean="0">
                <a:solidFill>
                  <a:srgbClr val="FF0000"/>
                </a:solidFill>
              </a:rPr>
              <a:t> </a:t>
            </a:r>
            <a:r>
              <a:rPr lang="uk-UA" sz="2800" dirty="0" err="1" smtClean="0">
                <a:solidFill>
                  <a:srgbClr val="FF0000"/>
                </a:solidFill>
              </a:rPr>
              <a:t>поведение</a:t>
            </a:r>
            <a:r>
              <a:rPr lang="uk-UA" sz="2800" dirty="0" smtClean="0">
                <a:solidFill>
                  <a:srgbClr val="FF0000"/>
                </a:solidFill>
              </a:rPr>
              <a:t> </a:t>
            </a:r>
            <a:r>
              <a:rPr lang="uk-UA" sz="2800" dirty="0"/>
              <a:t>– </a:t>
            </a:r>
            <a:r>
              <a:rPr lang="uk-UA" sz="2800" dirty="0" smtClean="0"/>
              <a:t>одна з </a:t>
            </a:r>
            <a:r>
              <a:rPr lang="uk-UA" sz="2800" dirty="0"/>
              <a:t>форм </a:t>
            </a:r>
            <a:r>
              <a:rPr lang="uk-UA" sz="2800" dirty="0" err="1" smtClean="0"/>
              <a:t>реагирование</a:t>
            </a:r>
            <a:r>
              <a:rPr lang="uk-UA" sz="2800" dirty="0" smtClean="0"/>
              <a:t> на </a:t>
            </a:r>
            <a:r>
              <a:rPr lang="uk-UA" sz="2800" dirty="0" err="1" smtClean="0"/>
              <a:t>неприятные</a:t>
            </a:r>
            <a:r>
              <a:rPr lang="uk-UA" sz="2800" dirty="0" smtClean="0"/>
              <a:t> в </a:t>
            </a:r>
            <a:r>
              <a:rPr lang="uk-UA" sz="2800" dirty="0" err="1" smtClean="0"/>
              <a:t>физическом</a:t>
            </a:r>
            <a:r>
              <a:rPr lang="uk-UA" sz="2800" dirty="0" smtClean="0"/>
              <a:t> и </a:t>
            </a:r>
            <a:r>
              <a:rPr lang="uk-UA" sz="2800" dirty="0" err="1" smtClean="0"/>
              <a:t>психическом</a:t>
            </a:r>
            <a:r>
              <a:rPr lang="uk-UA" sz="2800" dirty="0" smtClean="0"/>
              <a:t> </a:t>
            </a:r>
            <a:r>
              <a:rPr lang="uk-UA" sz="2800" dirty="0" err="1" smtClean="0"/>
              <a:t>отношении</a:t>
            </a:r>
            <a:r>
              <a:rPr lang="uk-UA" sz="2800" dirty="0" smtClean="0"/>
              <a:t> </a:t>
            </a:r>
            <a:r>
              <a:rPr lang="uk-UA" sz="2800" dirty="0" err="1" smtClean="0"/>
              <a:t>жизненные</a:t>
            </a:r>
            <a:r>
              <a:rPr lang="uk-UA" sz="2800" dirty="0" smtClean="0"/>
              <a:t> </a:t>
            </a:r>
            <a:r>
              <a:rPr lang="uk-UA" sz="2800" dirty="0" err="1" smtClean="0"/>
              <a:t>ситуации</a:t>
            </a:r>
            <a:r>
              <a:rPr lang="uk-UA" sz="2800" dirty="0" smtClean="0"/>
              <a:t>, </a:t>
            </a:r>
            <a:r>
              <a:rPr lang="uk-UA" sz="2800" dirty="0" err="1" smtClean="0"/>
              <a:t>которые</a:t>
            </a:r>
            <a:r>
              <a:rPr lang="uk-UA" sz="2800" dirty="0" smtClean="0"/>
              <a:t> </a:t>
            </a:r>
            <a:r>
              <a:rPr lang="uk-UA" sz="2800" dirty="0" err="1" smtClean="0"/>
              <a:t>вызывают</a:t>
            </a:r>
            <a:r>
              <a:rPr lang="uk-UA" sz="2800" dirty="0" smtClean="0"/>
              <a:t> </a:t>
            </a:r>
            <a:r>
              <a:rPr lang="uk-UA" sz="2800" dirty="0" err="1" smtClean="0"/>
              <a:t>стресс</a:t>
            </a:r>
            <a:r>
              <a:rPr lang="uk-UA" sz="2800" dirty="0" smtClean="0"/>
              <a:t>, </a:t>
            </a:r>
            <a:r>
              <a:rPr lang="uk-UA" sz="2800" dirty="0" err="1" smtClean="0"/>
              <a:t>фрустрацию</a:t>
            </a:r>
            <a:r>
              <a:rPr lang="uk-UA" sz="2800" dirty="0" smtClean="0"/>
              <a:t> и </a:t>
            </a:r>
            <a:r>
              <a:rPr lang="uk-UA" sz="2800" dirty="0" err="1" smtClean="0"/>
              <a:t>другие</a:t>
            </a:r>
            <a:r>
              <a:rPr lang="uk-UA" sz="2800" dirty="0" smtClean="0"/>
              <a:t> </a:t>
            </a:r>
            <a:r>
              <a:rPr lang="uk-UA" sz="2800" dirty="0" err="1" smtClean="0"/>
              <a:t>негативные</a:t>
            </a:r>
            <a:r>
              <a:rPr lang="uk-UA" sz="2800" dirty="0" smtClean="0"/>
              <a:t> </a:t>
            </a:r>
            <a:r>
              <a:rPr lang="uk-UA" sz="2800" dirty="0" err="1" smtClean="0"/>
              <a:t>состояния</a:t>
            </a:r>
            <a:r>
              <a:rPr lang="uk-UA" sz="2800" dirty="0" smtClean="0"/>
              <a:t>. </a:t>
            </a:r>
            <a:endParaRPr lang="ru-RU" sz="28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gotovie-prezentacii.ru/wp-content/uploads/2013/02/shablon-precentac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2987824" y="476672"/>
            <a:ext cx="3024336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 err="1" smtClean="0">
                <a:solidFill>
                  <a:schemeClr val="accent2">
                    <a:lumMod val="75000"/>
                  </a:schemeClr>
                </a:solidFill>
              </a:rPr>
              <a:t>Агрессия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987824" y="1916832"/>
            <a:ext cx="1584176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499992" y="1988840"/>
            <a:ext cx="1512168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Багетная рамка 9"/>
          <p:cNvSpPr/>
          <p:nvPr/>
        </p:nvSpPr>
        <p:spPr>
          <a:xfrm>
            <a:off x="395536" y="2996952"/>
            <a:ext cx="3888432" cy="316835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err="1" smtClean="0">
                <a:solidFill>
                  <a:schemeClr val="accent2">
                    <a:lumMod val="75000"/>
                  </a:schemeClr>
                </a:solidFill>
              </a:rPr>
              <a:t>Агрессия</a:t>
            </a:r>
            <a:endParaRPr lang="uk-UA" sz="24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(Поступки, </a:t>
            </a:r>
            <a:r>
              <a:rPr lang="uk-UA" sz="2400" dirty="0" err="1" smtClean="0">
                <a:solidFill>
                  <a:schemeClr val="accent2">
                    <a:lumMod val="75000"/>
                  </a:schemeClr>
                </a:solidFill>
              </a:rPr>
              <a:t>действия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Багетная рамка 10"/>
          <p:cNvSpPr/>
          <p:nvPr/>
        </p:nvSpPr>
        <p:spPr>
          <a:xfrm>
            <a:off x="4644008" y="2996952"/>
            <a:ext cx="3888432" cy="316835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err="1" smtClean="0">
                <a:solidFill>
                  <a:schemeClr val="accent2">
                    <a:lumMod val="75000"/>
                  </a:schemeClr>
                </a:solidFill>
              </a:rPr>
              <a:t>Агрессивность</a:t>
            </a:r>
            <a:endParaRPr lang="uk-UA" sz="24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uk-UA" sz="2400" dirty="0" err="1" smtClean="0">
                <a:solidFill>
                  <a:schemeClr val="accent2">
                    <a:lumMod val="75000"/>
                  </a:schemeClr>
                </a:solidFill>
              </a:rPr>
              <a:t>устойчивое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2400" dirty="0" err="1" smtClean="0">
                <a:solidFill>
                  <a:schemeClr val="accent2">
                    <a:lumMod val="75000"/>
                  </a:schemeClr>
                </a:solidFill>
              </a:rPr>
              <a:t>свойство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2400" dirty="0" err="1" smtClean="0">
                <a:solidFill>
                  <a:schemeClr val="accent2">
                    <a:lumMod val="75000"/>
                  </a:schemeClr>
                </a:solidFill>
              </a:rPr>
              <a:t>личности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uk-UA" sz="2400" dirty="0" err="1" smtClean="0">
                <a:solidFill>
                  <a:schemeClr val="accent2">
                    <a:lumMod val="75000"/>
                  </a:schemeClr>
                </a:solidFill>
              </a:rPr>
              <a:t>готовность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 к </a:t>
            </a:r>
            <a:r>
              <a:rPr lang="uk-UA" sz="2400" dirty="0" err="1" smtClean="0">
                <a:solidFill>
                  <a:schemeClr val="accent2">
                    <a:lumMod val="75000"/>
                  </a:schemeClr>
                </a:solidFill>
              </a:rPr>
              <a:t>проявлению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2400" dirty="0" err="1" smtClean="0">
                <a:solidFill>
                  <a:schemeClr val="accent2">
                    <a:lumMod val="75000"/>
                  </a:schemeClr>
                </a:solidFill>
              </a:rPr>
              <a:t>агрессии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uk-UA" sz="2400" dirty="0" err="1" smtClean="0">
                <a:solidFill>
                  <a:schemeClr val="accent2">
                    <a:lumMod val="75000"/>
                  </a:schemeClr>
                </a:solidFill>
              </a:rPr>
              <a:t>принятие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2400" dirty="0" err="1" smtClean="0">
                <a:solidFill>
                  <a:schemeClr val="accent2">
                    <a:lumMod val="75000"/>
                  </a:schemeClr>
                </a:solidFill>
              </a:rPr>
              <a:t>поведения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 другого, </a:t>
            </a:r>
            <a:r>
              <a:rPr lang="uk-UA" sz="2400" dirty="0" err="1" smtClean="0">
                <a:solidFill>
                  <a:schemeClr val="accent2">
                    <a:lumMod val="75000"/>
                  </a:schemeClr>
                </a:solidFill>
              </a:rPr>
              <a:t>как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uk-UA" sz="2400" dirty="0" err="1" smtClean="0">
                <a:solidFill>
                  <a:schemeClr val="accent2">
                    <a:lumMod val="75000"/>
                  </a:schemeClr>
                </a:solidFill>
              </a:rPr>
              <a:t>враждебности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easyengl.ucoz.ru/_ld/186/08438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897"/>
            <a:ext cx="9144000" cy="686228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38969" y="548680"/>
            <a:ext cx="6086924" cy="120032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uk-UA" sz="3600" dirty="0" err="1" smtClean="0">
                <a:latin typeface="Arial Narrow" pitchFamily="34" charset="0"/>
              </a:rPr>
              <a:t>Критерии</a:t>
            </a:r>
            <a:r>
              <a:rPr lang="uk-UA" sz="3600" dirty="0" smtClean="0">
                <a:latin typeface="Arial Narrow" pitchFamily="34" charset="0"/>
              </a:rPr>
              <a:t> </a:t>
            </a:r>
            <a:r>
              <a:rPr lang="uk-UA" sz="3600" dirty="0" err="1" smtClean="0">
                <a:latin typeface="Arial Narrow" pitchFamily="34" charset="0"/>
              </a:rPr>
              <a:t>агрессивности</a:t>
            </a:r>
            <a:endParaRPr lang="uk-UA" sz="3600" dirty="0">
              <a:latin typeface="Arial Narrow" pitchFamily="34" charset="0"/>
            </a:endParaRPr>
          </a:p>
          <a:p>
            <a:pPr algn="ctr"/>
            <a:r>
              <a:rPr lang="uk-UA" sz="3600" dirty="0">
                <a:latin typeface="Arial Narrow" pitchFamily="34" charset="0"/>
              </a:rPr>
              <a:t>(схема </a:t>
            </a:r>
            <a:r>
              <a:rPr lang="uk-UA" sz="3600" dirty="0" err="1" smtClean="0">
                <a:latin typeface="Arial Narrow" pitchFamily="34" charset="0"/>
              </a:rPr>
              <a:t>наблюдений</a:t>
            </a:r>
            <a:r>
              <a:rPr lang="uk-UA" sz="3600" dirty="0" smtClean="0">
                <a:latin typeface="Arial Narrow" pitchFamily="34" charset="0"/>
              </a:rPr>
              <a:t> за </a:t>
            </a:r>
            <a:r>
              <a:rPr lang="uk-UA" sz="3600" dirty="0" err="1" smtClean="0">
                <a:latin typeface="Arial Narrow" pitchFamily="34" charset="0"/>
              </a:rPr>
              <a:t>ребенком</a:t>
            </a:r>
            <a:r>
              <a:rPr lang="uk-UA" sz="3600" dirty="0" smtClean="0">
                <a:latin typeface="Arial Narrow" pitchFamily="34" charset="0"/>
              </a:rPr>
              <a:t>)</a:t>
            </a:r>
            <a:endParaRPr lang="ru-RU" sz="3600" dirty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1988840"/>
            <a:ext cx="8414483" cy="4062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dirty="0"/>
              <a:t>Часто </a:t>
            </a:r>
            <a:r>
              <a:rPr lang="uk-UA" sz="2400" dirty="0" err="1" smtClean="0"/>
              <a:t>теряет</a:t>
            </a:r>
            <a:r>
              <a:rPr lang="uk-UA" sz="2400" dirty="0" smtClean="0"/>
              <a:t> контроль над </a:t>
            </a:r>
            <a:r>
              <a:rPr lang="uk-UA" sz="2400" dirty="0" err="1" smtClean="0"/>
              <a:t>собой</a:t>
            </a:r>
            <a:r>
              <a:rPr lang="uk-UA" sz="2400" dirty="0" smtClean="0"/>
              <a:t>.</a:t>
            </a:r>
            <a:endParaRPr lang="uk-UA" sz="2400" dirty="0"/>
          </a:p>
          <a:p>
            <a:pPr>
              <a:buFont typeface="Wingdings" pitchFamily="2" charset="2"/>
              <a:buChar char="q"/>
            </a:pPr>
            <a:r>
              <a:rPr lang="uk-UA" sz="2400" dirty="0"/>
              <a:t>Часто </a:t>
            </a:r>
            <a:r>
              <a:rPr lang="uk-UA" sz="2400" dirty="0" err="1" smtClean="0"/>
              <a:t>спорит</a:t>
            </a:r>
            <a:r>
              <a:rPr lang="uk-UA" sz="2400" dirty="0" smtClean="0"/>
              <a:t>, </a:t>
            </a:r>
            <a:r>
              <a:rPr lang="uk-UA" sz="2400" dirty="0" err="1" smtClean="0"/>
              <a:t>ругаэтся</a:t>
            </a:r>
            <a:r>
              <a:rPr lang="uk-UA" sz="2400" dirty="0" smtClean="0"/>
              <a:t> </a:t>
            </a:r>
            <a:r>
              <a:rPr lang="uk-UA" sz="2400" dirty="0" err="1" smtClean="0"/>
              <a:t>со</a:t>
            </a:r>
            <a:r>
              <a:rPr lang="uk-UA" sz="2400" dirty="0" smtClean="0"/>
              <a:t> </a:t>
            </a:r>
            <a:r>
              <a:rPr lang="uk-UA" sz="2400" dirty="0" err="1" smtClean="0"/>
              <a:t>взрослыми</a:t>
            </a:r>
            <a:r>
              <a:rPr lang="uk-UA" sz="2400" dirty="0" smtClean="0"/>
              <a:t> .</a:t>
            </a:r>
            <a:endParaRPr lang="uk-UA" sz="2400" dirty="0"/>
          </a:p>
          <a:p>
            <a:pPr>
              <a:buFont typeface="Wingdings" pitchFamily="2" charset="2"/>
              <a:buChar char="q"/>
            </a:pPr>
            <a:r>
              <a:rPr lang="uk-UA" sz="2400" dirty="0"/>
              <a:t>Часто </a:t>
            </a:r>
            <a:r>
              <a:rPr lang="uk-UA" sz="2400" dirty="0" err="1" smtClean="0"/>
              <a:t>отказывается</a:t>
            </a:r>
            <a:r>
              <a:rPr lang="uk-UA" sz="2400" dirty="0" smtClean="0"/>
              <a:t> </a:t>
            </a:r>
            <a:r>
              <a:rPr lang="uk-UA" sz="2400" dirty="0" err="1" smtClean="0"/>
              <a:t>соблюдать</a:t>
            </a:r>
            <a:r>
              <a:rPr lang="uk-UA" sz="2400" dirty="0" smtClean="0"/>
              <a:t> правила.</a:t>
            </a:r>
            <a:endParaRPr lang="uk-UA" sz="2400" dirty="0"/>
          </a:p>
          <a:p>
            <a:pPr>
              <a:buFont typeface="Wingdings" pitchFamily="2" charset="2"/>
              <a:buChar char="q"/>
            </a:pPr>
            <a:r>
              <a:rPr lang="uk-UA" sz="2400" dirty="0"/>
              <a:t>Часто </a:t>
            </a:r>
            <a:r>
              <a:rPr lang="uk-UA" sz="2400" dirty="0" err="1" smtClean="0"/>
              <a:t>специально</a:t>
            </a:r>
            <a:r>
              <a:rPr lang="uk-UA" sz="2400" dirty="0" smtClean="0"/>
              <a:t> </a:t>
            </a:r>
            <a:r>
              <a:rPr lang="uk-UA" sz="2400" dirty="0" err="1" smtClean="0"/>
              <a:t>раздражает</a:t>
            </a:r>
            <a:r>
              <a:rPr lang="uk-UA" sz="2400" dirty="0" smtClean="0"/>
              <a:t> людей.</a:t>
            </a:r>
            <a:endParaRPr lang="uk-UA" sz="2400" dirty="0"/>
          </a:p>
          <a:p>
            <a:pPr>
              <a:buFont typeface="Wingdings" pitchFamily="2" charset="2"/>
              <a:buChar char="q"/>
            </a:pPr>
            <a:r>
              <a:rPr lang="uk-UA" sz="2400" dirty="0"/>
              <a:t>Часто </a:t>
            </a:r>
            <a:r>
              <a:rPr lang="uk-UA" sz="2400" dirty="0" err="1" smtClean="0"/>
              <a:t>обвиняет</a:t>
            </a:r>
            <a:r>
              <a:rPr lang="uk-UA" sz="2400" dirty="0" smtClean="0"/>
              <a:t> других в </a:t>
            </a:r>
            <a:r>
              <a:rPr lang="uk-UA" sz="2400" dirty="0" err="1" smtClean="0"/>
              <a:t>своих</a:t>
            </a:r>
            <a:r>
              <a:rPr lang="uk-UA" sz="2400" dirty="0" smtClean="0"/>
              <a:t> </a:t>
            </a:r>
            <a:r>
              <a:rPr lang="uk-UA" sz="2400" dirty="0" err="1" smtClean="0"/>
              <a:t>ошибках</a:t>
            </a:r>
            <a:r>
              <a:rPr lang="uk-UA" sz="2400" dirty="0" smtClean="0"/>
              <a:t>. </a:t>
            </a:r>
            <a:endParaRPr lang="uk-UA" sz="2400" dirty="0"/>
          </a:p>
          <a:p>
            <a:pPr>
              <a:buFont typeface="Wingdings" pitchFamily="2" charset="2"/>
              <a:buChar char="q"/>
            </a:pPr>
            <a:r>
              <a:rPr lang="uk-UA" sz="2400" dirty="0"/>
              <a:t>Часто </a:t>
            </a:r>
            <a:r>
              <a:rPr lang="uk-UA" sz="2400" dirty="0" err="1" smtClean="0"/>
              <a:t>злится</a:t>
            </a:r>
            <a:r>
              <a:rPr lang="uk-UA" sz="2400" dirty="0" smtClean="0"/>
              <a:t> и </a:t>
            </a:r>
            <a:r>
              <a:rPr lang="uk-UA" sz="2400" dirty="0" err="1" smtClean="0"/>
              <a:t>специально</a:t>
            </a:r>
            <a:r>
              <a:rPr lang="uk-UA" sz="2400" dirty="0" smtClean="0"/>
              <a:t> </a:t>
            </a:r>
            <a:r>
              <a:rPr lang="uk-UA" sz="2400" dirty="0" err="1" smtClean="0"/>
              <a:t>отказывается</a:t>
            </a:r>
            <a:r>
              <a:rPr lang="uk-UA" sz="2400" dirty="0" smtClean="0"/>
              <a:t> </a:t>
            </a:r>
            <a:r>
              <a:rPr lang="uk-UA" sz="2400" dirty="0" err="1" smtClean="0"/>
              <a:t>что-то</a:t>
            </a:r>
            <a:r>
              <a:rPr lang="uk-UA" sz="2400" dirty="0" smtClean="0"/>
              <a:t> </a:t>
            </a:r>
            <a:r>
              <a:rPr lang="uk-UA" sz="2400" dirty="0" err="1" smtClean="0"/>
              <a:t>делать</a:t>
            </a:r>
            <a:r>
              <a:rPr lang="uk-UA" sz="2400" dirty="0" smtClean="0"/>
              <a:t>.</a:t>
            </a:r>
            <a:endParaRPr lang="uk-UA" sz="2400" dirty="0"/>
          </a:p>
          <a:p>
            <a:pPr>
              <a:buFont typeface="Wingdings" pitchFamily="2" charset="2"/>
              <a:buChar char="q"/>
            </a:pPr>
            <a:r>
              <a:rPr lang="uk-UA" sz="2400" dirty="0"/>
              <a:t>Часто </a:t>
            </a:r>
            <a:r>
              <a:rPr lang="uk-UA" sz="2400" dirty="0" err="1" smtClean="0"/>
              <a:t>завистливый</a:t>
            </a:r>
            <a:r>
              <a:rPr lang="uk-UA" sz="2400" dirty="0" smtClean="0"/>
              <a:t> и </a:t>
            </a:r>
            <a:r>
              <a:rPr lang="uk-UA" sz="2400" dirty="0" err="1" smtClean="0"/>
              <a:t>мстительный</a:t>
            </a:r>
            <a:r>
              <a:rPr lang="uk-UA" sz="2400" dirty="0" smtClean="0"/>
              <a:t>.</a:t>
            </a:r>
            <a:endParaRPr lang="uk-UA" sz="2400" dirty="0"/>
          </a:p>
          <a:p>
            <a:pPr>
              <a:buFont typeface="Wingdings" pitchFamily="2" charset="2"/>
              <a:buChar char="q"/>
            </a:pPr>
            <a:r>
              <a:rPr lang="uk-UA" sz="2400" dirty="0" err="1" smtClean="0"/>
              <a:t>Чувствительный</a:t>
            </a:r>
            <a:r>
              <a:rPr lang="uk-UA" sz="2400" dirty="0" smtClean="0"/>
              <a:t>, </a:t>
            </a:r>
            <a:r>
              <a:rPr lang="uk-UA" sz="2400" dirty="0" err="1" smtClean="0"/>
              <a:t>очень</a:t>
            </a:r>
            <a:r>
              <a:rPr lang="uk-UA" sz="2400" dirty="0" smtClean="0"/>
              <a:t> </a:t>
            </a:r>
            <a:r>
              <a:rPr lang="uk-UA" sz="2400" dirty="0" err="1" smtClean="0"/>
              <a:t>быстро</a:t>
            </a:r>
            <a:r>
              <a:rPr lang="uk-UA" sz="2400" dirty="0" smtClean="0"/>
              <a:t>  </a:t>
            </a:r>
            <a:r>
              <a:rPr lang="uk-UA" sz="2400" dirty="0" err="1" smtClean="0"/>
              <a:t>реагирует</a:t>
            </a:r>
            <a:r>
              <a:rPr lang="uk-UA" sz="2400" dirty="0" smtClean="0"/>
              <a:t> на </a:t>
            </a:r>
            <a:r>
              <a:rPr lang="uk-UA" sz="2400" dirty="0" err="1" smtClean="0"/>
              <a:t>разные</a:t>
            </a:r>
            <a:endParaRPr lang="uk-UA" sz="2400" dirty="0" smtClean="0"/>
          </a:p>
          <a:p>
            <a:r>
              <a:rPr lang="uk-UA" sz="2400" dirty="0" smtClean="0"/>
              <a:t> </a:t>
            </a:r>
            <a:r>
              <a:rPr lang="uk-UA" sz="2400" dirty="0" err="1" smtClean="0"/>
              <a:t>действия</a:t>
            </a:r>
            <a:r>
              <a:rPr lang="uk-UA" sz="2400" dirty="0" smtClean="0"/>
              <a:t> </a:t>
            </a:r>
            <a:r>
              <a:rPr lang="uk-UA" sz="2400" dirty="0" err="1" smtClean="0"/>
              <a:t>окружающих</a:t>
            </a:r>
            <a:r>
              <a:rPr lang="uk-UA" sz="2400" dirty="0" smtClean="0"/>
              <a:t>, </a:t>
            </a:r>
            <a:r>
              <a:rPr lang="uk-UA" sz="2400" dirty="0" err="1" smtClean="0"/>
              <a:t>что</a:t>
            </a:r>
            <a:r>
              <a:rPr lang="uk-UA" sz="2400" dirty="0" smtClean="0"/>
              <a:t> </a:t>
            </a:r>
          </a:p>
          <a:p>
            <a:r>
              <a:rPr lang="uk-UA" sz="2400" dirty="0" err="1" smtClean="0"/>
              <a:t>нередко</a:t>
            </a:r>
            <a:r>
              <a:rPr lang="uk-UA" sz="2400" dirty="0" smtClean="0"/>
              <a:t> </a:t>
            </a:r>
            <a:r>
              <a:rPr lang="uk-UA" sz="2400" dirty="0" err="1" smtClean="0"/>
              <a:t>раздражают</a:t>
            </a:r>
            <a:r>
              <a:rPr lang="uk-UA" sz="2400" dirty="0" smtClean="0"/>
              <a:t> </a:t>
            </a:r>
            <a:r>
              <a:rPr lang="uk-UA" sz="2400" dirty="0" err="1" smtClean="0"/>
              <a:t>его</a:t>
            </a:r>
            <a:r>
              <a:rPr lang="uk-UA" sz="2400" dirty="0" smtClean="0"/>
              <a:t>.</a:t>
            </a:r>
            <a:endParaRPr lang="uk-UA" sz="2400" dirty="0"/>
          </a:p>
          <a:p>
            <a:pPr>
              <a:buFont typeface="Wingdings" pitchFamily="2" charset="2"/>
              <a:buChar char="q"/>
            </a:pPr>
            <a:endParaRPr lang="ru-RU" dirty="0"/>
          </a:p>
        </p:txBody>
      </p:sp>
      <p:pic>
        <p:nvPicPr>
          <p:cNvPr id="28676" name="Picture 4" descr="http://racurs.ua/content/images/Publication/Article/67/preview_w240zc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5013176"/>
            <a:ext cx="2286000" cy="1466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://i054.radikal.ru/1008/d4/ec8e8450c121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0469"/>
            <a:ext cx="9144000" cy="6878469"/>
          </a:xfrm>
          <a:prstGeom prst="rect">
            <a:avLst/>
          </a:prstGeom>
          <a:noFill/>
        </p:spPr>
      </p:pic>
      <p:sp>
        <p:nvSpPr>
          <p:cNvPr id="4" name="Блок-схема: перфолента 3"/>
          <p:cNvSpPr/>
          <p:nvPr/>
        </p:nvSpPr>
        <p:spPr>
          <a:xfrm>
            <a:off x="2699792" y="188640"/>
            <a:ext cx="4032448" cy="1728192"/>
          </a:xfrm>
          <a:prstGeom prst="flowChartPunchedTape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i="1" dirty="0">
                <a:solidFill>
                  <a:srgbClr val="00B050"/>
                </a:solidFill>
              </a:rPr>
              <a:t>ПРИЧИНИ </a:t>
            </a:r>
            <a:r>
              <a:rPr lang="uk-UA" sz="3200" b="1" i="1" dirty="0" smtClean="0">
                <a:solidFill>
                  <a:srgbClr val="00B050"/>
                </a:solidFill>
              </a:rPr>
              <a:t>АГРЕССИИ</a:t>
            </a:r>
            <a:endParaRPr lang="ru-RU" sz="3200" b="1" i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5696" y="1916832"/>
            <a:ext cx="51395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Семейная</a:t>
            </a:r>
            <a:r>
              <a:rPr lang="uk-UA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 </a:t>
            </a:r>
            <a:r>
              <a:rPr lang="uk-UA" sz="4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среда</a:t>
            </a:r>
            <a:r>
              <a:rPr lang="uk-UA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 </a:t>
            </a:r>
            <a:endParaRPr lang="ru-RU" sz="4000" dirty="0">
              <a:solidFill>
                <a:schemeClr val="accent3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2636912"/>
            <a:ext cx="110903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dirty="0"/>
              <a:t> </a:t>
            </a:r>
            <a:r>
              <a:rPr lang="uk-UA" sz="2400" dirty="0" err="1" smtClean="0"/>
              <a:t>Жестокие</a:t>
            </a:r>
            <a:r>
              <a:rPr lang="uk-UA" sz="2400" dirty="0" smtClean="0"/>
              <a:t> </a:t>
            </a:r>
            <a:r>
              <a:rPr lang="uk-UA" sz="2400" dirty="0" err="1" smtClean="0"/>
              <a:t>отношения</a:t>
            </a:r>
            <a:r>
              <a:rPr lang="uk-UA" sz="2400" dirty="0" smtClean="0"/>
              <a:t> (</a:t>
            </a:r>
            <a:r>
              <a:rPr lang="uk-UA" sz="2400" dirty="0" err="1" smtClean="0"/>
              <a:t>ссоры</a:t>
            </a:r>
            <a:r>
              <a:rPr lang="uk-UA" sz="2400" dirty="0" smtClean="0"/>
              <a:t>, </a:t>
            </a:r>
            <a:r>
              <a:rPr lang="uk-UA" sz="2400" dirty="0" err="1" smtClean="0"/>
              <a:t>драки</a:t>
            </a:r>
            <a:r>
              <a:rPr lang="uk-UA" sz="2400" dirty="0" smtClean="0"/>
              <a:t>, </a:t>
            </a:r>
            <a:r>
              <a:rPr lang="uk-UA" sz="2400" dirty="0" err="1" smtClean="0"/>
              <a:t>издевательства</a:t>
            </a:r>
            <a:r>
              <a:rPr lang="uk-UA" sz="2400" dirty="0" smtClean="0"/>
              <a:t> .)</a:t>
            </a:r>
            <a:endParaRPr lang="uk-UA" sz="2400" dirty="0"/>
          </a:p>
          <a:p>
            <a:pPr>
              <a:buFont typeface="Wingdings" pitchFamily="2" charset="2"/>
              <a:buChar char="Ø"/>
            </a:pPr>
            <a:endParaRPr lang="uk-UA" sz="2400" dirty="0"/>
          </a:p>
          <a:p>
            <a:pPr>
              <a:buFont typeface="Wingdings" pitchFamily="2" charset="2"/>
              <a:buChar char="Ø"/>
            </a:pPr>
            <a:r>
              <a:rPr lang="uk-UA" sz="2400" dirty="0" err="1" smtClean="0"/>
              <a:t>Неудовлетворенность</a:t>
            </a:r>
            <a:r>
              <a:rPr lang="uk-UA" sz="2400" dirty="0" smtClean="0"/>
              <a:t> в </a:t>
            </a:r>
            <a:r>
              <a:rPr lang="uk-UA" sz="2400" dirty="0" err="1" smtClean="0"/>
              <a:t>потребности</a:t>
            </a:r>
            <a:r>
              <a:rPr lang="uk-UA" sz="2400" dirty="0" smtClean="0"/>
              <a:t> </a:t>
            </a:r>
            <a:r>
              <a:rPr lang="uk-UA" sz="2400" dirty="0" err="1" smtClean="0"/>
              <a:t>во</a:t>
            </a:r>
            <a:r>
              <a:rPr lang="uk-UA" sz="2400" dirty="0" smtClean="0"/>
              <a:t> </a:t>
            </a:r>
            <a:r>
              <a:rPr lang="uk-UA" sz="2400" dirty="0" err="1" smtClean="0"/>
              <a:t>внимании</a:t>
            </a:r>
            <a:r>
              <a:rPr lang="uk-UA" sz="2400" dirty="0" smtClean="0"/>
              <a:t>, </a:t>
            </a:r>
            <a:r>
              <a:rPr lang="uk-UA" sz="2400" dirty="0" err="1" smtClean="0"/>
              <a:t>любви</a:t>
            </a:r>
            <a:r>
              <a:rPr lang="uk-UA" sz="2400" dirty="0" smtClean="0"/>
              <a:t>, </a:t>
            </a:r>
            <a:r>
              <a:rPr lang="uk-UA" sz="2400" dirty="0" err="1" smtClean="0"/>
              <a:t>хорошем</a:t>
            </a:r>
            <a:r>
              <a:rPr lang="uk-UA" sz="2400" dirty="0" smtClean="0"/>
              <a:t> </a:t>
            </a:r>
            <a:r>
              <a:rPr lang="uk-UA" sz="2400" dirty="0" err="1" smtClean="0"/>
              <a:t>отношении</a:t>
            </a:r>
            <a:r>
              <a:rPr lang="uk-UA" sz="2400" dirty="0" smtClean="0"/>
              <a:t>.)</a:t>
            </a:r>
            <a:endParaRPr lang="uk-UA" sz="2400" dirty="0"/>
          </a:p>
          <a:p>
            <a:pPr>
              <a:buFont typeface="Wingdings" pitchFamily="2" charset="2"/>
              <a:buChar char="Ø"/>
            </a:pPr>
            <a:endParaRPr lang="uk-UA" sz="2400" dirty="0"/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</a:t>
            </a:r>
            <a:r>
              <a:rPr lang="uk-UA" sz="2400" dirty="0" err="1" smtClean="0"/>
              <a:t>Насилие</a:t>
            </a:r>
            <a:r>
              <a:rPr lang="uk-UA" sz="2400" dirty="0" smtClean="0"/>
              <a:t> над </a:t>
            </a:r>
            <a:r>
              <a:rPr lang="uk-UA" sz="2400" dirty="0" err="1" smtClean="0"/>
              <a:t>ребенком</a:t>
            </a:r>
            <a:r>
              <a:rPr lang="uk-UA" sz="2400" dirty="0" smtClean="0"/>
              <a:t>.</a:t>
            </a:r>
            <a:endParaRPr lang="uk-UA" sz="2400" dirty="0"/>
          </a:p>
          <a:p>
            <a:pPr>
              <a:buFont typeface="Wingdings" pitchFamily="2" charset="2"/>
              <a:buChar char="Ø"/>
            </a:pPr>
            <a:endParaRPr lang="uk-UA" sz="2400" dirty="0"/>
          </a:p>
          <a:p>
            <a:pPr>
              <a:buFont typeface="Wingdings" pitchFamily="2" charset="2"/>
              <a:buChar char="Ø"/>
            </a:pPr>
            <a:r>
              <a:rPr lang="uk-UA" sz="2400" dirty="0" err="1" smtClean="0"/>
              <a:t>Воспитание</a:t>
            </a:r>
            <a:r>
              <a:rPr lang="uk-UA" sz="2400" dirty="0" smtClean="0"/>
              <a:t> по принципу </a:t>
            </a:r>
            <a:r>
              <a:rPr lang="uk-UA" sz="2400" dirty="0" err="1" smtClean="0"/>
              <a:t>“кумир</a:t>
            </a:r>
            <a:r>
              <a:rPr lang="uk-UA" sz="2400" dirty="0" smtClean="0"/>
              <a:t> </a:t>
            </a:r>
            <a:r>
              <a:rPr lang="uk-UA" sz="2400" dirty="0" err="1" smtClean="0"/>
              <a:t>семьи”</a:t>
            </a:r>
            <a:endParaRPr lang="uk-UA" sz="2400" dirty="0"/>
          </a:p>
          <a:p>
            <a:pPr>
              <a:buFont typeface="Wingdings" pitchFamily="2" charset="2"/>
              <a:buChar char="Ø"/>
            </a:pPr>
            <a:endParaRPr lang="uk-UA" sz="2400" dirty="0"/>
          </a:p>
          <a:p>
            <a:pPr>
              <a:buFont typeface="Wingdings" pitchFamily="2" charset="2"/>
              <a:buChar char="Ø"/>
            </a:pPr>
            <a:r>
              <a:rPr lang="uk-UA" sz="2400" dirty="0" err="1" smtClean="0"/>
              <a:t>Непоследовательное</a:t>
            </a:r>
            <a:r>
              <a:rPr lang="uk-UA" sz="2400" dirty="0" smtClean="0"/>
              <a:t> </a:t>
            </a:r>
            <a:r>
              <a:rPr lang="uk-UA" sz="2400" dirty="0" err="1" smtClean="0"/>
              <a:t>воспитание</a:t>
            </a:r>
            <a:r>
              <a:rPr lang="uk-UA" sz="2400" dirty="0" smtClean="0"/>
              <a:t> с </a:t>
            </a:r>
            <a:r>
              <a:rPr lang="uk-UA" sz="2400" dirty="0" err="1" smtClean="0"/>
              <a:t>жестоким</a:t>
            </a:r>
            <a:r>
              <a:rPr lang="uk-UA" sz="2400" dirty="0" smtClean="0"/>
              <a:t> </a:t>
            </a:r>
            <a:r>
              <a:rPr lang="uk-UA" sz="2400" dirty="0" err="1" smtClean="0"/>
              <a:t>наказанием</a:t>
            </a:r>
            <a:r>
              <a:rPr lang="uk-UA" sz="2400" dirty="0" smtClean="0"/>
              <a:t>.</a:t>
            </a:r>
            <a:endParaRPr lang="ru-RU" sz="2400" dirty="0"/>
          </a:p>
        </p:txBody>
      </p:sp>
      <p:pic>
        <p:nvPicPr>
          <p:cNvPr id="29702" name="Picture 6" descr="http://kakbik.ru/wp-content/uploads/2014/07/ag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907704" cy="13874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4" name="Picture 8" descr="http://www.smsobor.ru/img/ico/498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4293096"/>
            <a:ext cx="2314575" cy="1285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i054.radikal.ru/1008/d4/ec8e8450c121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27584" y="188640"/>
            <a:ext cx="53864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Психологические</a:t>
            </a:r>
            <a:endParaRPr lang="uk-UA" sz="4000" dirty="0" smtClean="0">
              <a:solidFill>
                <a:schemeClr val="accent3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r>
              <a:rPr lang="uk-UA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 </a:t>
            </a:r>
            <a:r>
              <a:rPr lang="uk-UA" sz="4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особенности</a:t>
            </a:r>
            <a:endParaRPr lang="ru-RU" sz="4000" dirty="0">
              <a:solidFill>
                <a:schemeClr val="accent3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340768"/>
            <a:ext cx="894347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400" dirty="0"/>
              <a:t> </a:t>
            </a:r>
            <a:r>
              <a:rPr lang="uk-UA" sz="2400" dirty="0" err="1" smtClean="0"/>
              <a:t>Заниженная</a:t>
            </a:r>
            <a:r>
              <a:rPr lang="uk-UA" sz="2400" dirty="0" smtClean="0"/>
              <a:t> </a:t>
            </a:r>
            <a:r>
              <a:rPr lang="uk-UA" sz="2400" dirty="0" err="1" smtClean="0"/>
              <a:t>самооценка</a:t>
            </a:r>
            <a:r>
              <a:rPr lang="uk-UA" sz="2400" dirty="0" smtClean="0"/>
              <a:t>.</a:t>
            </a:r>
            <a:endParaRPr lang="uk-UA" sz="2400" dirty="0"/>
          </a:p>
          <a:p>
            <a:pPr>
              <a:buFont typeface="Wingdings" pitchFamily="2" charset="2"/>
              <a:buChar char="Ø"/>
            </a:pPr>
            <a:endParaRPr lang="uk-UA" sz="2400" dirty="0"/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</a:t>
            </a:r>
            <a:r>
              <a:rPr lang="uk-UA" sz="2400" dirty="0" err="1" smtClean="0"/>
              <a:t>Неразвиты</a:t>
            </a:r>
            <a:r>
              <a:rPr lang="uk-UA" sz="2400" dirty="0" smtClean="0"/>
              <a:t> </a:t>
            </a:r>
            <a:r>
              <a:rPr lang="uk-UA" sz="2400" dirty="0" err="1" smtClean="0"/>
              <a:t>коммуникативные</a:t>
            </a:r>
            <a:r>
              <a:rPr lang="uk-UA" sz="2400" dirty="0" smtClean="0"/>
              <a:t> </a:t>
            </a:r>
            <a:r>
              <a:rPr lang="uk-UA" sz="2400" dirty="0" err="1" smtClean="0"/>
              <a:t>навыки</a:t>
            </a:r>
            <a:r>
              <a:rPr lang="uk-UA" sz="2400" dirty="0" smtClean="0"/>
              <a:t>.</a:t>
            </a:r>
            <a:endParaRPr lang="uk-UA" sz="2400" dirty="0"/>
          </a:p>
          <a:p>
            <a:pPr>
              <a:buFont typeface="Wingdings" pitchFamily="2" charset="2"/>
              <a:buChar char="Ø"/>
            </a:pPr>
            <a:endParaRPr lang="uk-UA" sz="2400" dirty="0"/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</a:t>
            </a:r>
            <a:r>
              <a:rPr lang="uk-UA" sz="2400" dirty="0" err="1" smtClean="0"/>
              <a:t>Недостаточно</a:t>
            </a:r>
            <a:r>
              <a:rPr lang="uk-UA" sz="2400" dirty="0" smtClean="0"/>
              <a:t> </a:t>
            </a:r>
            <a:r>
              <a:rPr lang="uk-UA" sz="2400" dirty="0" err="1" smtClean="0"/>
              <a:t>развит</a:t>
            </a:r>
            <a:r>
              <a:rPr lang="uk-UA" sz="2400" dirty="0" smtClean="0"/>
              <a:t> </a:t>
            </a:r>
            <a:r>
              <a:rPr lang="uk-UA" sz="2400" dirty="0" err="1" smtClean="0"/>
              <a:t>интеллект</a:t>
            </a:r>
            <a:r>
              <a:rPr lang="uk-UA" sz="2400" dirty="0" smtClean="0"/>
              <a:t>.</a:t>
            </a:r>
            <a:endParaRPr lang="uk-UA" sz="2400" dirty="0"/>
          </a:p>
          <a:p>
            <a:pPr>
              <a:buFont typeface="Wingdings" pitchFamily="2" charset="2"/>
              <a:buChar char="Ø"/>
            </a:pPr>
            <a:endParaRPr lang="uk-UA" sz="2400" dirty="0"/>
          </a:p>
          <a:p>
            <a:pPr>
              <a:buFont typeface="Wingdings" pitchFamily="2" charset="2"/>
              <a:buChar char="Ø"/>
            </a:pPr>
            <a:r>
              <a:rPr lang="uk-UA" sz="2400" dirty="0" err="1" smtClean="0"/>
              <a:t>Низкий</a:t>
            </a:r>
            <a:r>
              <a:rPr lang="uk-UA" sz="2400" dirty="0" smtClean="0"/>
              <a:t> </a:t>
            </a:r>
            <a:r>
              <a:rPr lang="uk-UA" sz="2400" dirty="0" err="1" smtClean="0"/>
              <a:t>уровень</a:t>
            </a:r>
            <a:r>
              <a:rPr lang="uk-UA" sz="2400" dirty="0" smtClean="0"/>
              <a:t> </a:t>
            </a:r>
            <a:r>
              <a:rPr lang="uk-UA" sz="2400" dirty="0" err="1" smtClean="0"/>
              <a:t>самоконтроля</a:t>
            </a:r>
            <a:r>
              <a:rPr lang="uk-UA" sz="2400" dirty="0" smtClean="0"/>
              <a:t>.</a:t>
            </a:r>
            <a:endParaRPr lang="uk-UA" sz="2400" dirty="0"/>
          </a:p>
          <a:p>
            <a:pPr>
              <a:buFont typeface="Wingdings" pitchFamily="2" charset="2"/>
              <a:buChar char="Ø"/>
            </a:pPr>
            <a:endParaRPr lang="uk-UA" sz="2400" dirty="0"/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</a:t>
            </a:r>
            <a:r>
              <a:rPr lang="uk-UA" sz="2400" dirty="0" err="1" smtClean="0"/>
              <a:t>Повышенная</a:t>
            </a:r>
            <a:r>
              <a:rPr lang="uk-UA" sz="2400" dirty="0" smtClean="0"/>
              <a:t> </a:t>
            </a:r>
            <a:r>
              <a:rPr lang="uk-UA" sz="2400" dirty="0" err="1" smtClean="0"/>
              <a:t>возбудимость</a:t>
            </a:r>
            <a:r>
              <a:rPr lang="uk-UA" sz="2400" dirty="0" smtClean="0"/>
              <a:t> </a:t>
            </a:r>
            <a:r>
              <a:rPr lang="uk-UA" sz="2400" dirty="0" err="1" smtClean="0"/>
              <a:t>нервной</a:t>
            </a:r>
            <a:r>
              <a:rPr lang="uk-UA" sz="2400" dirty="0" smtClean="0"/>
              <a:t> </a:t>
            </a:r>
            <a:r>
              <a:rPr lang="uk-UA" sz="2400" dirty="0" err="1" smtClean="0"/>
              <a:t>системы</a:t>
            </a:r>
            <a:r>
              <a:rPr lang="uk-UA" sz="2400" dirty="0" smtClean="0"/>
              <a:t>, в </a:t>
            </a:r>
            <a:r>
              <a:rPr lang="uk-UA" sz="2400" dirty="0" err="1" smtClean="0"/>
              <a:t>результате</a:t>
            </a:r>
            <a:endParaRPr lang="uk-UA" sz="2400" dirty="0"/>
          </a:p>
          <a:p>
            <a:r>
              <a:rPr lang="uk-UA" sz="2400" dirty="0"/>
              <a:t>    </a:t>
            </a:r>
            <a:r>
              <a:rPr lang="uk-UA" sz="2400" dirty="0" err="1" smtClean="0"/>
              <a:t>травмы</a:t>
            </a:r>
            <a:r>
              <a:rPr lang="uk-UA" sz="2400" dirty="0" smtClean="0"/>
              <a:t>, </a:t>
            </a:r>
            <a:r>
              <a:rPr lang="uk-UA" sz="2400" dirty="0" err="1" smtClean="0"/>
              <a:t>болезни</a:t>
            </a:r>
            <a:r>
              <a:rPr lang="uk-UA" sz="2400" dirty="0" smtClean="0"/>
              <a:t>, </a:t>
            </a:r>
            <a:r>
              <a:rPr lang="uk-UA" sz="2400" dirty="0" err="1" smtClean="0"/>
              <a:t>стресса</a:t>
            </a:r>
            <a:r>
              <a:rPr lang="uk-UA" sz="2400" dirty="0" smtClean="0"/>
              <a:t>.</a:t>
            </a:r>
            <a:endParaRPr lang="uk-UA" sz="2400" dirty="0"/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Страх, </a:t>
            </a:r>
            <a:r>
              <a:rPr lang="uk-UA" sz="2400" dirty="0" err="1" smtClean="0"/>
              <a:t>реакция</a:t>
            </a:r>
            <a:r>
              <a:rPr lang="uk-UA" sz="2400" dirty="0" smtClean="0"/>
              <a:t> </a:t>
            </a:r>
            <a:r>
              <a:rPr lang="uk-UA" sz="2400" dirty="0" err="1" smtClean="0"/>
              <a:t>защиты</a:t>
            </a:r>
            <a:r>
              <a:rPr lang="uk-UA" sz="2400" dirty="0" smtClean="0"/>
              <a:t>, </a:t>
            </a:r>
            <a:r>
              <a:rPr lang="uk-UA" sz="2400" dirty="0" err="1" smtClean="0"/>
              <a:t>способ</a:t>
            </a:r>
            <a:r>
              <a:rPr lang="uk-UA" sz="2400" dirty="0" smtClean="0"/>
              <a:t> </a:t>
            </a:r>
            <a:r>
              <a:rPr lang="uk-UA" sz="2400" dirty="0" err="1" smtClean="0"/>
              <a:t>самоутверджения</a:t>
            </a:r>
            <a:r>
              <a:rPr lang="uk-UA" sz="2400" dirty="0" smtClean="0"/>
              <a:t>.</a:t>
            </a:r>
            <a:endParaRPr lang="ru-RU" sz="2400" dirty="0"/>
          </a:p>
        </p:txBody>
      </p:sp>
      <p:pic>
        <p:nvPicPr>
          <p:cNvPr id="30724" name="Picture 4" descr="http://cs623426.vk.me/v623426010/71e8/dF9iCqB2FX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204864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i054.radikal.ru/1008/d4/ec8e8450c121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7" y="0"/>
            <a:ext cx="914447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15616" y="548680"/>
            <a:ext cx="54457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Средства</a:t>
            </a:r>
            <a:r>
              <a:rPr lang="uk-UA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 </a:t>
            </a:r>
            <a:r>
              <a:rPr lang="uk-UA" sz="36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массовой</a:t>
            </a:r>
            <a:r>
              <a:rPr lang="uk-UA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uk-UA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 </a:t>
            </a:r>
            <a:r>
              <a:rPr lang="uk-UA" sz="36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информации</a:t>
            </a:r>
            <a:endParaRPr lang="ru-RU" sz="3600" dirty="0">
              <a:solidFill>
                <a:schemeClr val="accent3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628800"/>
            <a:ext cx="801398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dirty="0"/>
              <a:t> </a:t>
            </a:r>
            <a:r>
              <a:rPr lang="uk-UA" sz="2400" dirty="0" err="1" smtClean="0"/>
              <a:t>Просмотр</a:t>
            </a:r>
            <a:r>
              <a:rPr lang="uk-UA" sz="2400" dirty="0" smtClean="0"/>
              <a:t> </a:t>
            </a:r>
            <a:r>
              <a:rPr lang="uk-UA" sz="2400" dirty="0" err="1" smtClean="0"/>
              <a:t>фильмов</a:t>
            </a:r>
            <a:r>
              <a:rPr lang="uk-UA" sz="2400" dirty="0" smtClean="0"/>
              <a:t>, </a:t>
            </a:r>
            <a:r>
              <a:rPr lang="uk-UA" sz="2400" dirty="0"/>
              <a:t>телепередач </a:t>
            </a:r>
            <a:r>
              <a:rPr lang="uk-UA" sz="2400" dirty="0" err="1" smtClean="0"/>
              <a:t>со</a:t>
            </a:r>
            <a:r>
              <a:rPr lang="uk-UA" sz="2400" dirty="0" smtClean="0"/>
              <a:t> сценами</a:t>
            </a:r>
            <a:endParaRPr lang="uk-UA" sz="2400" dirty="0"/>
          </a:p>
          <a:p>
            <a:r>
              <a:rPr lang="uk-UA" sz="2400" dirty="0"/>
              <a:t>  </a:t>
            </a:r>
            <a:r>
              <a:rPr lang="uk-UA" sz="2400" dirty="0" err="1" smtClean="0"/>
              <a:t>насилия</a:t>
            </a:r>
            <a:r>
              <a:rPr lang="uk-UA" sz="2400" dirty="0" smtClean="0"/>
              <a:t>.</a:t>
            </a:r>
            <a:endParaRPr lang="uk-UA" sz="2400" dirty="0"/>
          </a:p>
          <a:p>
            <a:pPr>
              <a:buFont typeface="Wingdings" pitchFamily="2" charset="2"/>
              <a:buChar char="Ø"/>
            </a:pPr>
            <a:endParaRPr lang="uk-UA" sz="2400" dirty="0"/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</a:t>
            </a:r>
            <a:r>
              <a:rPr lang="uk-UA" sz="2400" dirty="0" err="1" smtClean="0"/>
              <a:t>Комп</a:t>
            </a:r>
            <a:r>
              <a:rPr lang="uk-UA" sz="2400" dirty="0" err="1" smtClean="0">
                <a:latin typeface="Times New Roman"/>
                <a:cs typeface="Times New Roman"/>
              </a:rPr>
              <a:t>ьютерные</a:t>
            </a:r>
            <a:r>
              <a:rPr lang="uk-UA" sz="2400" dirty="0" smtClean="0">
                <a:latin typeface="Times New Roman"/>
                <a:cs typeface="Times New Roman"/>
              </a:rPr>
              <a:t> </a:t>
            </a:r>
            <a:r>
              <a:rPr lang="uk-UA" sz="2400" dirty="0" err="1" smtClean="0">
                <a:latin typeface="Times New Roman"/>
                <a:cs typeface="Times New Roman"/>
              </a:rPr>
              <a:t>игры</a:t>
            </a:r>
            <a:r>
              <a:rPr lang="uk-UA" sz="2400" dirty="0" smtClean="0">
                <a:latin typeface="Times New Roman"/>
                <a:cs typeface="Times New Roman"/>
              </a:rPr>
              <a:t> с </a:t>
            </a:r>
            <a:r>
              <a:rPr lang="uk-UA" sz="2400" dirty="0" err="1" smtClean="0">
                <a:latin typeface="Times New Roman"/>
                <a:cs typeface="Times New Roman"/>
              </a:rPr>
              <a:t>элементами</a:t>
            </a:r>
            <a:r>
              <a:rPr lang="uk-UA" sz="2400" dirty="0" smtClean="0">
                <a:latin typeface="Times New Roman"/>
                <a:cs typeface="Times New Roman"/>
              </a:rPr>
              <a:t> </a:t>
            </a:r>
            <a:r>
              <a:rPr lang="uk-UA" sz="2400" dirty="0" err="1" smtClean="0">
                <a:latin typeface="Times New Roman"/>
                <a:cs typeface="Times New Roman"/>
              </a:rPr>
              <a:t>агрессии</a:t>
            </a:r>
            <a:r>
              <a:rPr lang="uk-UA" sz="2400" dirty="0" smtClean="0">
                <a:latin typeface="Times New Roman"/>
                <a:cs typeface="Times New Roman"/>
              </a:rPr>
              <a:t>, </a:t>
            </a:r>
            <a:r>
              <a:rPr lang="uk-UA" sz="2400" dirty="0" err="1" smtClean="0">
                <a:latin typeface="Times New Roman"/>
                <a:cs typeface="Times New Roman"/>
              </a:rPr>
              <a:t>насилия</a:t>
            </a:r>
            <a:r>
              <a:rPr lang="uk-UA" sz="2400" dirty="0" smtClean="0">
                <a:latin typeface="Times New Roman"/>
                <a:cs typeface="Times New Roman"/>
              </a:rPr>
              <a:t>.</a:t>
            </a:r>
            <a:r>
              <a:rPr lang="uk-UA" sz="2400" dirty="0" smtClean="0"/>
              <a:t> </a:t>
            </a:r>
            <a:endParaRPr lang="ru-RU" sz="2400" dirty="0"/>
          </a:p>
        </p:txBody>
      </p:sp>
      <p:pic>
        <p:nvPicPr>
          <p:cNvPr id="31748" name="Picture 4" descr="https://encrypted-tbn2.gstatic.com/images?q=tbn:ANd9GcT0Iw1kt5RwUuK2vTNGa2uMh1z1JGuVqNtPuFS5Gb50cStzNYa-j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3471196"/>
            <a:ext cx="2958343" cy="25500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1750" name="Picture 6" descr="http://doublex.ru/upload/c8/1e/72/2/76830e52_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789040"/>
            <a:ext cx="2952328" cy="2201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i054.radikal.ru/1008/d4/ec8e8450c121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6824"/>
            <a:ext cx="9143826" cy="687482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67544" y="836712"/>
            <a:ext cx="100993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Соматические</a:t>
            </a:r>
            <a:r>
              <a:rPr lang="uk-UA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 </a:t>
            </a:r>
            <a:r>
              <a:rPr lang="uk-UA" sz="4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заболевания</a:t>
            </a:r>
            <a:r>
              <a:rPr lang="uk-UA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 </a:t>
            </a:r>
          </a:p>
          <a:p>
            <a:r>
              <a:rPr lang="uk-UA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и </a:t>
            </a:r>
            <a:r>
              <a:rPr lang="uk-UA" sz="4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заболевания</a:t>
            </a:r>
            <a:r>
              <a:rPr lang="uk-UA" sz="4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 головного </a:t>
            </a:r>
          </a:p>
          <a:p>
            <a:r>
              <a:rPr lang="uk-UA" sz="4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мозга</a:t>
            </a:r>
            <a:endParaRPr lang="ru-RU" sz="4000" dirty="0">
              <a:solidFill>
                <a:schemeClr val="accent3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32772" name="Picture 4" descr="https://encrypted-tbn3.gstatic.com/images?q=tbn:ANd9GcQzGeRHKl_-D1WltTcyNN9i2env7zzYDyL39pvrRFJOrN4lFS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996952"/>
            <a:ext cx="3333750" cy="25050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prezentacii-angliyskiy.ru/images/2012-11-15_19582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1" y="0"/>
            <a:ext cx="9138429" cy="64547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9512" y="332656"/>
            <a:ext cx="878497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 err="1" smtClean="0">
                <a:solidFill>
                  <a:schemeClr val="bg2">
                    <a:lumMod val="75000"/>
                  </a:schemeClr>
                </a:solidFill>
                <a:latin typeface="Book Antiqua" pitchFamily="18" charset="0"/>
              </a:rPr>
              <a:t>Направления</a:t>
            </a:r>
            <a:r>
              <a:rPr lang="uk-UA" sz="3600" dirty="0" smtClean="0">
                <a:solidFill>
                  <a:schemeClr val="bg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uk-UA" sz="3600" dirty="0" err="1" smtClean="0">
                <a:solidFill>
                  <a:schemeClr val="bg2">
                    <a:lumMod val="75000"/>
                  </a:schemeClr>
                </a:solidFill>
                <a:latin typeface="Book Antiqua" pitchFamily="18" charset="0"/>
              </a:rPr>
              <a:t>коррекции</a:t>
            </a:r>
            <a:r>
              <a:rPr lang="uk-UA" sz="3600" dirty="0" smtClean="0">
                <a:solidFill>
                  <a:schemeClr val="bg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uk-UA" sz="3600" dirty="0" err="1" smtClean="0">
                <a:solidFill>
                  <a:schemeClr val="bg2">
                    <a:lumMod val="75000"/>
                  </a:schemeClr>
                </a:solidFill>
                <a:latin typeface="Book Antiqua" pitchFamily="18" charset="0"/>
              </a:rPr>
              <a:t>агрессивного</a:t>
            </a:r>
            <a:r>
              <a:rPr lang="uk-UA" sz="3600" dirty="0" smtClean="0">
                <a:solidFill>
                  <a:schemeClr val="bg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uk-UA" sz="3600" dirty="0" err="1" smtClean="0">
                <a:solidFill>
                  <a:schemeClr val="bg2">
                    <a:lumMod val="75000"/>
                  </a:schemeClr>
                </a:solidFill>
                <a:latin typeface="Book Antiqua" pitchFamily="18" charset="0"/>
              </a:rPr>
              <a:t>поведения</a:t>
            </a:r>
            <a:endParaRPr lang="uk-UA" sz="3200" dirty="0">
              <a:solidFill>
                <a:schemeClr val="bg2">
                  <a:lumMod val="7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uk-UA" sz="2400" dirty="0" err="1" smtClean="0"/>
              <a:t>Работа</a:t>
            </a:r>
            <a:r>
              <a:rPr lang="uk-UA" sz="2400" dirty="0" smtClean="0"/>
              <a:t> с </a:t>
            </a:r>
            <a:r>
              <a:rPr lang="uk-UA" sz="2400" dirty="0" err="1" smtClean="0"/>
              <a:t>гневом</a:t>
            </a:r>
            <a:r>
              <a:rPr lang="uk-UA" sz="2400" dirty="0" smtClean="0"/>
              <a:t>. Научить </a:t>
            </a:r>
            <a:r>
              <a:rPr lang="uk-UA" sz="2400" dirty="0" err="1" smtClean="0"/>
              <a:t>ребенка</a:t>
            </a:r>
            <a:r>
              <a:rPr lang="uk-UA" sz="2400" dirty="0" smtClean="0"/>
              <a:t> способам </a:t>
            </a:r>
            <a:r>
              <a:rPr lang="uk-UA" sz="2400" dirty="0" err="1" smtClean="0"/>
              <a:t>выражения</a:t>
            </a:r>
            <a:r>
              <a:rPr lang="uk-UA" sz="2400" dirty="0" smtClean="0"/>
              <a:t> </a:t>
            </a:r>
            <a:r>
              <a:rPr lang="uk-UA" sz="2400" dirty="0" err="1" smtClean="0"/>
              <a:t>гнева</a:t>
            </a:r>
            <a:r>
              <a:rPr lang="uk-UA" sz="2400" dirty="0" smtClean="0"/>
              <a:t> в </a:t>
            </a:r>
            <a:r>
              <a:rPr lang="uk-UA" sz="2400" dirty="0" err="1" smtClean="0"/>
              <a:t>приемлемой</a:t>
            </a:r>
            <a:r>
              <a:rPr lang="uk-UA" sz="2400" dirty="0" smtClean="0"/>
              <a:t> </a:t>
            </a:r>
            <a:r>
              <a:rPr lang="uk-UA" sz="2400" dirty="0" err="1" smtClean="0"/>
              <a:t>форме</a:t>
            </a:r>
            <a:r>
              <a:rPr lang="uk-UA" sz="2400" dirty="0" smtClean="0"/>
              <a:t>.</a:t>
            </a:r>
            <a:endParaRPr lang="uk-UA" sz="2400" dirty="0"/>
          </a:p>
          <a:p>
            <a:pPr marL="457200" indent="-457200"/>
            <a:endParaRPr lang="uk-UA" sz="2400" dirty="0"/>
          </a:p>
          <a:p>
            <a:pPr marL="457200" indent="-457200">
              <a:buAutoNum type="arabicPeriod" startAt="2"/>
            </a:pPr>
            <a:r>
              <a:rPr lang="uk-UA" sz="2400" dirty="0" err="1" smtClean="0"/>
              <a:t>Сформировать</a:t>
            </a:r>
            <a:r>
              <a:rPr lang="uk-UA" sz="2400" dirty="0" smtClean="0"/>
              <a:t> </a:t>
            </a:r>
            <a:r>
              <a:rPr lang="uk-UA" sz="2400" dirty="0" err="1" smtClean="0"/>
              <a:t>умение</a:t>
            </a:r>
            <a:r>
              <a:rPr lang="uk-UA" sz="2400" dirty="0" smtClean="0"/>
              <a:t> </a:t>
            </a:r>
            <a:r>
              <a:rPr lang="uk-UA" sz="2400" dirty="0" err="1" smtClean="0"/>
              <a:t>распознавать</a:t>
            </a:r>
            <a:r>
              <a:rPr lang="uk-UA" sz="2400" dirty="0" smtClean="0"/>
              <a:t> и </a:t>
            </a:r>
            <a:r>
              <a:rPr lang="uk-UA" sz="2400" dirty="0" err="1" smtClean="0"/>
              <a:t>контролировать</a:t>
            </a:r>
            <a:r>
              <a:rPr lang="uk-UA" sz="2400" dirty="0" smtClean="0"/>
              <a:t> </a:t>
            </a:r>
            <a:r>
              <a:rPr lang="uk-UA" sz="2400" dirty="0" err="1" smtClean="0"/>
              <a:t>свои</a:t>
            </a:r>
            <a:r>
              <a:rPr lang="uk-UA" sz="2400" dirty="0" smtClean="0"/>
              <a:t> </a:t>
            </a:r>
            <a:r>
              <a:rPr lang="uk-UA" sz="2400" dirty="0" err="1" smtClean="0"/>
              <a:t>эмоции</a:t>
            </a:r>
            <a:r>
              <a:rPr lang="uk-UA" sz="2400" dirty="0" smtClean="0"/>
              <a:t> в </a:t>
            </a:r>
            <a:r>
              <a:rPr lang="uk-UA" sz="2400" dirty="0" err="1" smtClean="0"/>
              <a:t>ситуациях</a:t>
            </a:r>
            <a:r>
              <a:rPr lang="uk-UA" sz="2400" dirty="0" smtClean="0"/>
              <a:t>, </a:t>
            </a:r>
            <a:r>
              <a:rPr lang="uk-UA" sz="2400" dirty="0" err="1" smtClean="0"/>
              <a:t>провоцирующих</a:t>
            </a:r>
            <a:r>
              <a:rPr lang="uk-UA" sz="2400" dirty="0" smtClean="0"/>
              <a:t> </a:t>
            </a:r>
            <a:r>
              <a:rPr lang="uk-UA" sz="2400" dirty="0" err="1" smtClean="0"/>
              <a:t>вспышки</a:t>
            </a:r>
            <a:r>
              <a:rPr lang="uk-UA" sz="2400" dirty="0" smtClean="0"/>
              <a:t> </a:t>
            </a:r>
            <a:r>
              <a:rPr lang="uk-UA" sz="2400" dirty="0" err="1" smtClean="0"/>
              <a:t>гнева</a:t>
            </a:r>
            <a:r>
              <a:rPr lang="uk-UA" sz="2400" dirty="0" smtClean="0"/>
              <a:t>..</a:t>
            </a:r>
            <a:endParaRPr lang="uk-UA" sz="2400" dirty="0"/>
          </a:p>
          <a:p>
            <a:pPr marL="457200" indent="-457200"/>
            <a:endParaRPr lang="uk-UA" sz="2400" dirty="0"/>
          </a:p>
          <a:p>
            <a:pPr marL="457200" indent="-457200">
              <a:buAutoNum type="arabicPeriod" startAt="3"/>
            </a:pPr>
            <a:r>
              <a:rPr lang="uk-UA" sz="2400" dirty="0" err="1" smtClean="0"/>
              <a:t>Предоствлять</a:t>
            </a:r>
            <a:r>
              <a:rPr lang="uk-UA" sz="2400" dirty="0" smtClean="0"/>
              <a:t> </a:t>
            </a:r>
            <a:r>
              <a:rPr lang="uk-UA" sz="2400" dirty="0" err="1" smtClean="0"/>
              <a:t>возможность</a:t>
            </a:r>
            <a:r>
              <a:rPr lang="uk-UA" sz="2400" dirty="0" smtClean="0"/>
              <a:t> </a:t>
            </a:r>
            <a:r>
              <a:rPr lang="uk-UA" sz="2400" dirty="0" err="1" smtClean="0"/>
              <a:t>выплеснутьтдвигательную</a:t>
            </a:r>
            <a:r>
              <a:rPr lang="uk-UA" sz="2400" dirty="0" smtClean="0"/>
              <a:t> </a:t>
            </a:r>
            <a:r>
              <a:rPr lang="uk-UA" sz="2400" dirty="0" err="1" smtClean="0"/>
              <a:t>энергию</a:t>
            </a:r>
            <a:r>
              <a:rPr lang="uk-UA" sz="2400" dirty="0" smtClean="0"/>
              <a:t>, </a:t>
            </a:r>
            <a:r>
              <a:rPr lang="uk-UA" sz="2400" dirty="0" err="1" smtClean="0"/>
              <a:t>освободиться</a:t>
            </a:r>
            <a:r>
              <a:rPr lang="uk-UA" sz="2400" dirty="0" smtClean="0"/>
              <a:t> от </a:t>
            </a:r>
            <a:r>
              <a:rPr lang="uk-UA" sz="2400" dirty="0" err="1" smtClean="0"/>
              <a:t>усталости</a:t>
            </a:r>
            <a:r>
              <a:rPr lang="uk-UA" sz="2400" dirty="0" smtClean="0"/>
              <a:t>.</a:t>
            </a:r>
            <a:endParaRPr lang="uk-UA" sz="2400" dirty="0"/>
          </a:p>
          <a:p>
            <a:pPr marL="457200" indent="-457200"/>
            <a:endParaRPr lang="uk-UA" sz="2400" dirty="0"/>
          </a:p>
          <a:p>
            <a:pPr marL="457200" indent="-457200"/>
            <a:r>
              <a:rPr lang="uk-UA" sz="2400" dirty="0"/>
              <a:t>4.   </a:t>
            </a:r>
            <a:r>
              <a:rPr lang="uk-UA" sz="2400" dirty="0" err="1" smtClean="0"/>
              <a:t>Развивать</a:t>
            </a:r>
            <a:r>
              <a:rPr lang="uk-UA" sz="2400" dirty="0" smtClean="0"/>
              <a:t> </a:t>
            </a:r>
            <a:r>
              <a:rPr lang="uk-UA" sz="2400" dirty="0" err="1" smtClean="0"/>
              <a:t>способность</a:t>
            </a:r>
            <a:r>
              <a:rPr lang="uk-UA" sz="2400" dirty="0" smtClean="0"/>
              <a:t> к </a:t>
            </a:r>
            <a:r>
              <a:rPr lang="uk-UA" sz="2400" dirty="0" err="1" smtClean="0"/>
              <a:t>сочувствию</a:t>
            </a:r>
            <a:r>
              <a:rPr lang="uk-UA" sz="2400" dirty="0" smtClean="0"/>
              <a:t>, </a:t>
            </a:r>
            <a:r>
              <a:rPr lang="uk-UA" sz="2400" dirty="0" err="1" smtClean="0"/>
              <a:t>доверию</a:t>
            </a:r>
            <a:r>
              <a:rPr lang="uk-UA" sz="2400" dirty="0" smtClean="0"/>
              <a:t>, </a:t>
            </a:r>
            <a:r>
              <a:rPr lang="uk-UA" sz="2400" dirty="0" err="1" smtClean="0"/>
              <a:t>сопереживанию</a:t>
            </a:r>
            <a:r>
              <a:rPr lang="uk-UA" sz="2400" dirty="0" smtClean="0"/>
              <a:t>, </a:t>
            </a:r>
            <a:r>
              <a:rPr lang="uk-UA" sz="2400" dirty="0" err="1" smtClean="0"/>
              <a:t>решению</a:t>
            </a:r>
            <a:r>
              <a:rPr lang="uk-UA" sz="2400" dirty="0" smtClean="0"/>
              <a:t> проблем </a:t>
            </a:r>
            <a:r>
              <a:rPr lang="uk-UA" sz="2400" dirty="0" err="1" smtClean="0"/>
              <a:t>мирным</a:t>
            </a:r>
            <a:r>
              <a:rPr lang="uk-UA" sz="2400" dirty="0" smtClean="0"/>
              <a:t> </a:t>
            </a:r>
            <a:r>
              <a:rPr lang="uk-UA" sz="2400" dirty="0" err="1" smtClean="0"/>
              <a:t>путем</a:t>
            </a:r>
            <a:r>
              <a:rPr lang="uk-UA" sz="2400" dirty="0" smtClean="0"/>
              <a:t>.</a:t>
            </a:r>
            <a:endParaRPr lang="uk-UA" sz="24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i98.ltalk.ru/85/6/70685/64/1785264/rast4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5622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332656"/>
            <a:ext cx="874846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 РАБОТАТЬ СО ВСПЫШКАМИ ГНЕВА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4820" name="Picture 4" descr="http://hovrashok.com.ua/images/Jan/08/bdbd3a53e23c01613c323b16ab5c7dba/mini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1700808"/>
            <a:ext cx="2843808" cy="21189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23528" y="2204864"/>
            <a:ext cx="88204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uk-UA" sz="3200" b="1" dirty="0" err="1" smtClean="0"/>
              <a:t>Дать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возможность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ребенку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выплеснуть</a:t>
            </a:r>
            <a:r>
              <a:rPr lang="uk-UA" sz="3200" b="1" dirty="0" smtClean="0"/>
              <a:t> свою </a:t>
            </a:r>
            <a:r>
              <a:rPr lang="uk-UA" sz="3200" b="1" dirty="0" err="1" smtClean="0"/>
              <a:t>енергию</a:t>
            </a:r>
            <a:r>
              <a:rPr lang="uk-UA" sz="3200" b="1" dirty="0" smtClean="0"/>
              <a:t>.</a:t>
            </a:r>
            <a:endParaRPr lang="uk-UA" sz="3200" b="1" dirty="0"/>
          </a:p>
          <a:p>
            <a:pPr marL="342900" indent="-342900"/>
            <a:r>
              <a:rPr lang="uk-UA" sz="3200" b="1" dirty="0" smtClean="0"/>
              <a:t>2. </a:t>
            </a:r>
            <a:r>
              <a:rPr lang="uk-UA" sz="3200" b="1" dirty="0" err="1" smtClean="0"/>
              <a:t>После</a:t>
            </a:r>
            <a:r>
              <a:rPr lang="uk-UA" sz="3200" b="1" dirty="0" smtClean="0"/>
              <a:t> того, </a:t>
            </a:r>
            <a:r>
              <a:rPr lang="uk-UA" sz="3200" b="1" dirty="0" err="1" smtClean="0"/>
              <a:t>как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успокоится</a:t>
            </a:r>
            <a:r>
              <a:rPr lang="uk-UA" sz="3200" b="1" dirty="0" smtClean="0"/>
              <a:t>, поговорить с ним, </a:t>
            </a:r>
            <a:r>
              <a:rPr lang="uk-UA" sz="3200" b="1" dirty="0" err="1" smtClean="0"/>
              <a:t>сказать</a:t>
            </a:r>
            <a:r>
              <a:rPr lang="uk-UA" sz="3200" b="1" dirty="0" smtClean="0"/>
              <a:t>, </a:t>
            </a:r>
            <a:r>
              <a:rPr lang="uk-UA" sz="3200" b="1" dirty="0" err="1" smtClean="0"/>
              <a:t>что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вы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понимаете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его</a:t>
            </a:r>
            <a:r>
              <a:rPr lang="uk-UA" sz="3200" b="1" dirty="0" smtClean="0"/>
              <a:t>, </a:t>
            </a:r>
            <a:r>
              <a:rPr lang="uk-UA" sz="3200" b="1" dirty="0" err="1" smtClean="0"/>
              <a:t>но</a:t>
            </a:r>
            <a:r>
              <a:rPr lang="uk-UA" sz="3200" b="1" dirty="0" smtClean="0"/>
              <a:t> не </a:t>
            </a:r>
            <a:r>
              <a:rPr lang="uk-UA" sz="3200" b="1" dirty="0" err="1" smtClean="0"/>
              <a:t>одобряете</a:t>
            </a:r>
            <a:r>
              <a:rPr lang="uk-UA" sz="3200" b="1" dirty="0" smtClean="0"/>
              <a:t>, </a:t>
            </a:r>
            <a:r>
              <a:rPr lang="uk-UA" sz="3200" b="1" dirty="0" err="1" smtClean="0"/>
              <a:t>когда</a:t>
            </a:r>
            <a:r>
              <a:rPr lang="uk-UA" sz="3200" b="1" dirty="0" smtClean="0"/>
              <a:t> он </a:t>
            </a:r>
            <a:r>
              <a:rPr lang="uk-UA" sz="3200" b="1" dirty="0" err="1" smtClean="0"/>
              <a:t>выражает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их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неприемлемым</a:t>
            </a:r>
            <a:r>
              <a:rPr lang="uk-UA" sz="3200" b="1" dirty="0" smtClean="0"/>
              <a:t> образом.</a:t>
            </a:r>
            <a:endParaRPr lang="uk-UA" sz="3200" b="1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i98.ltalk.ru/85/6/70685/64/1785264/rast4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5356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3528" y="620688"/>
            <a:ext cx="8640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uk-UA" sz="3200" b="1" dirty="0" smtClean="0"/>
              <a:t>3. </a:t>
            </a:r>
            <a:r>
              <a:rPr lang="uk-UA" sz="3200" b="1" dirty="0" err="1" smtClean="0"/>
              <a:t>Порекомендовать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приемлемые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пути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выявления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своих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чувств</a:t>
            </a:r>
            <a:r>
              <a:rPr lang="uk-UA" sz="3200" b="1" dirty="0" smtClean="0"/>
              <a:t> в </a:t>
            </a:r>
            <a:r>
              <a:rPr lang="uk-UA" sz="3200" b="1" dirty="0" err="1" smtClean="0"/>
              <a:t>данной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ситуации</a:t>
            </a:r>
            <a:r>
              <a:rPr lang="uk-UA" sz="3200" b="1" dirty="0" smtClean="0"/>
              <a:t>, </a:t>
            </a:r>
            <a:r>
              <a:rPr lang="uk-UA" sz="3200" b="1" dirty="0" err="1" smtClean="0"/>
              <a:t>например</a:t>
            </a:r>
            <a:r>
              <a:rPr lang="uk-UA" sz="3200" b="1" dirty="0" smtClean="0"/>
              <a:t> “ Я - </a:t>
            </a:r>
            <a:r>
              <a:rPr lang="uk-UA" sz="3200" b="1" dirty="0" err="1" smtClean="0"/>
              <a:t>высказывание</a:t>
            </a:r>
            <a:r>
              <a:rPr lang="uk-UA" sz="3200" b="1" dirty="0" smtClean="0"/>
              <a:t>"</a:t>
            </a:r>
            <a:endParaRPr lang="uk-UA" sz="3200" b="1" dirty="0"/>
          </a:p>
          <a:p>
            <a:pPr marL="514350" indent="-514350"/>
            <a:endParaRPr lang="ru-RU" sz="32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115616" y="2636912"/>
          <a:ext cx="7488832" cy="3552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767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836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632208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>
                          <a:solidFill>
                            <a:schemeClr val="tx1"/>
                          </a:solidFill>
                        </a:rPr>
                        <a:t>Я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aseline="0" dirty="0" smtClean="0">
                          <a:solidFill>
                            <a:schemeClr val="tx1"/>
                          </a:solidFill>
                        </a:rPr>
                        <a:t>Обижаюсь, </a:t>
                      </a:r>
                      <a:r>
                        <a:rPr lang="uk-UA" sz="2400" baseline="0" dirty="0" err="1" smtClean="0">
                          <a:solidFill>
                            <a:schemeClr val="tx1"/>
                          </a:solidFill>
                        </a:rPr>
                        <a:t>волнуюсь</a:t>
                      </a:r>
                      <a:r>
                        <a:rPr lang="uk-UA" sz="240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uk-UA" sz="2400" baseline="0" dirty="0" err="1" smtClean="0">
                          <a:solidFill>
                            <a:schemeClr val="tx1"/>
                          </a:solidFill>
                        </a:rPr>
                        <a:t>разочарована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  <a:p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uk-UA" sz="2400" dirty="0" err="1" smtClean="0">
                          <a:solidFill>
                            <a:schemeClr val="tx1"/>
                          </a:solidFill>
                        </a:rPr>
                        <a:t>Когда</a:t>
                      </a:r>
                      <a:r>
                        <a:rPr lang="uk-UA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2400" baseline="0" dirty="0" err="1" smtClean="0">
                          <a:solidFill>
                            <a:schemeClr val="tx1"/>
                          </a:solidFill>
                        </a:rPr>
                        <a:t>ты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solidFill>
                            <a:schemeClr val="tx1"/>
                          </a:solidFill>
                        </a:rPr>
                        <a:t>Не </a:t>
                      </a:r>
                      <a:r>
                        <a:rPr lang="uk-UA" sz="2400" dirty="0" err="1" smtClean="0">
                          <a:solidFill>
                            <a:schemeClr val="tx1"/>
                          </a:solidFill>
                        </a:rPr>
                        <a:t>исполняешь</a:t>
                      </a:r>
                      <a:r>
                        <a:rPr lang="uk-UA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2400" baseline="0" dirty="0" err="1" smtClean="0">
                          <a:solidFill>
                            <a:schemeClr val="tx1"/>
                          </a:solidFill>
                        </a:rPr>
                        <a:t>обещания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/>
                        <a:t>Мне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solidFill>
                            <a:schemeClr val="tx1"/>
                          </a:solidFill>
                        </a:rPr>
                        <a:t>Неприятно</a:t>
                      </a:r>
                      <a:endParaRPr lang="uk-UA" sz="24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uk-UA" sz="2400" b="1" dirty="0" smtClean="0">
                          <a:solidFill>
                            <a:schemeClr val="tx1"/>
                          </a:solidFill>
                        </a:rPr>
                        <a:t>Досадно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err="1" smtClean="0">
                          <a:solidFill>
                            <a:schemeClr val="tx1"/>
                          </a:solidFill>
                        </a:rPr>
                        <a:t>Когда</a:t>
                      </a:r>
                      <a:r>
                        <a:rPr lang="uk-UA" sz="2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2400" b="1" baseline="0" dirty="0" err="1" smtClean="0">
                          <a:solidFill>
                            <a:schemeClr val="tx1"/>
                          </a:solidFill>
                        </a:rPr>
                        <a:t>ты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solidFill>
                            <a:schemeClr val="tx1"/>
                          </a:solidFill>
                        </a:rPr>
                        <a:t>Берешь</a:t>
                      </a:r>
                      <a:r>
                        <a:rPr lang="uk-UA" sz="2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2400" b="1" baseline="0" dirty="0" err="1" smtClean="0">
                          <a:solidFill>
                            <a:schemeClr val="tx1"/>
                          </a:solidFill>
                        </a:rPr>
                        <a:t>вещи</a:t>
                      </a:r>
                      <a:r>
                        <a:rPr lang="uk-UA" sz="2400" b="1" baseline="0" dirty="0" smtClean="0">
                          <a:solidFill>
                            <a:schemeClr val="tx1"/>
                          </a:solidFill>
                        </a:rPr>
                        <a:t> без </a:t>
                      </a:r>
                      <a:r>
                        <a:rPr lang="uk-UA" sz="2400" b="1" baseline="0" dirty="0" err="1" smtClean="0">
                          <a:solidFill>
                            <a:schemeClr val="tx1"/>
                          </a:solidFill>
                        </a:rPr>
                        <a:t>разрешения</a:t>
                      </a:r>
                      <a:r>
                        <a:rPr lang="uk-UA" sz="2400" b="1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uk-UA" sz="24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uk-UA" sz="2400" b="1" dirty="0">
                          <a:solidFill>
                            <a:schemeClr val="tx1"/>
                          </a:solidFill>
                        </a:rPr>
                        <a:t>Не </a:t>
                      </a:r>
                      <a:r>
                        <a:rPr lang="uk-UA" sz="2400" b="1" dirty="0" err="1" smtClean="0">
                          <a:solidFill>
                            <a:schemeClr val="tx1"/>
                          </a:solidFill>
                        </a:rPr>
                        <a:t>убираешь</a:t>
                      </a:r>
                      <a:r>
                        <a:rPr lang="uk-UA" sz="2400" b="1" baseline="0" dirty="0" smtClean="0">
                          <a:solidFill>
                            <a:schemeClr val="tx1"/>
                          </a:solidFill>
                        </a:rPr>
                        <a:t> за </a:t>
                      </a:r>
                      <a:r>
                        <a:rPr lang="uk-UA" sz="2400" b="1" baseline="0" dirty="0" err="1" smtClean="0">
                          <a:solidFill>
                            <a:schemeClr val="tx1"/>
                          </a:solidFill>
                        </a:rPr>
                        <a:t>собой</a:t>
                      </a:r>
                      <a:r>
                        <a:rPr lang="uk-UA" sz="2400" b="1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35844" name="Picture 4" descr="http://poradumo.pp.ua/uploads/posts/2014-11/rozmalovki-na-temu-lto-dlya-dtey_45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268118"/>
            <a:ext cx="2555776" cy="15898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i98.ltalk.ru/85/6/70685/64/1785264/rast4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548680"/>
            <a:ext cx="867501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/>
              <a:t>4.Заверить </a:t>
            </a:r>
            <a:r>
              <a:rPr lang="uk-UA" sz="3200" b="1" dirty="0" err="1" smtClean="0"/>
              <a:t>ребенка</a:t>
            </a:r>
            <a:r>
              <a:rPr lang="uk-UA" sz="3200" b="1" dirty="0" smtClean="0"/>
              <a:t>, </a:t>
            </a:r>
            <a:r>
              <a:rPr lang="uk-UA" sz="3200" b="1" dirty="0" err="1" smtClean="0"/>
              <a:t>что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вы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верите</a:t>
            </a:r>
            <a:r>
              <a:rPr lang="uk-UA" sz="3200" b="1" dirty="0" smtClean="0"/>
              <a:t> в </a:t>
            </a:r>
            <a:r>
              <a:rPr lang="uk-UA" sz="3200" b="1" dirty="0" err="1" smtClean="0"/>
              <a:t>его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возможность</a:t>
            </a:r>
            <a:r>
              <a:rPr lang="uk-UA" sz="3200" b="1" dirty="0" smtClean="0"/>
              <a:t> находить </a:t>
            </a:r>
            <a:r>
              <a:rPr lang="uk-UA" sz="3200" b="1" dirty="0" err="1" smtClean="0"/>
              <a:t>правильный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выход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из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сложных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жизненных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ситуаций</a:t>
            </a:r>
            <a:r>
              <a:rPr lang="uk-UA" sz="3200" b="1" dirty="0" smtClean="0"/>
              <a:t>.</a:t>
            </a:r>
            <a:endParaRPr lang="uk-UA" sz="3200" b="1" dirty="0"/>
          </a:p>
          <a:p>
            <a:endParaRPr lang="uk-UA" sz="3200" b="1" dirty="0"/>
          </a:p>
          <a:p>
            <a:r>
              <a:rPr lang="uk-UA" sz="3200" b="1" dirty="0"/>
              <a:t>5. </a:t>
            </a:r>
            <a:r>
              <a:rPr lang="uk-UA" sz="3200" b="1" dirty="0" err="1" smtClean="0"/>
              <a:t>Уметь</a:t>
            </a:r>
            <a:r>
              <a:rPr lang="uk-UA" sz="3200" b="1" dirty="0" smtClean="0"/>
              <a:t> переключать </a:t>
            </a:r>
            <a:r>
              <a:rPr lang="uk-UA" sz="3200" b="1" dirty="0" err="1" smtClean="0"/>
              <a:t>гнев</a:t>
            </a:r>
            <a:r>
              <a:rPr lang="uk-UA" sz="3200" b="1" dirty="0" smtClean="0"/>
              <a:t> (</a:t>
            </a:r>
            <a:r>
              <a:rPr lang="uk-UA" sz="3200" b="1" dirty="0" err="1" smtClean="0"/>
              <a:t>игра</a:t>
            </a:r>
            <a:r>
              <a:rPr lang="uk-UA" sz="3200" b="1" dirty="0" smtClean="0"/>
              <a:t>,</a:t>
            </a:r>
            <a:r>
              <a:rPr lang="uk-UA" sz="3200" b="1" dirty="0" err="1" smtClean="0"/>
              <a:t>соревнования</a:t>
            </a:r>
            <a:r>
              <a:rPr lang="uk-UA" sz="3200" b="1" dirty="0" smtClean="0"/>
              <a:t>, </a:t>
            </a:r>
            <a:r>
              <a:rPr lang="uk-UA" sz="3200" b="1" dirty="0" err="1" smtClean="0"/>
              <a:t>физический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упражнения</a:t>
            </a:r>
            <a:r>
              <a:rPr lang="uk-UA" sz="3200" b="1" dirty="0" smtClean="0"/>
              <a:t>).</a:t>
            </a:r>
            <a:endParaRPr lang="uk-UA" sz="3200" b="1" dirty="0"/>
          </a:p>
          <a:p>
            <a:endParaRPr lang="uk-UA" sz="3200" b="1" dirty="0"/>
          </a:p>
          <a:p>
            <a:endParaRPr lang="uk-UA" sz="3200" b="1" dirty="0"/>
          </a:p>
          <a:p>
            <a:endParaRPr lang="ru-RU" sz="3200" b="1" dirty="0"/>
          </a:p>
        </p:txBody>
      </p:sp>
      <p:pic>
        <p:nvPicPr>
          <p:cNvPr id="36868" name="Picture 4" descr="http://tedxodessa.com/wp-content/uploads/2014/02/parents-children-relationship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743450"/>
            <a:ext cx="5715000" cy="2114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rushkolnik.ru/tw_files2/urls_3/94/d-93456/im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04658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9512" y="260648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Monotype Corsiva" pitchFamily="66" charset="0"/>
              </a:rPr>
              <a:t>Позиции родителей в ответ на агрессивное поведение ребенка</a:t>
            </a:r>
            <a:endParaRPr lang="ru-RU" sz="3600" dirty="0">
              <a:latin typeface="Monotype Corsiva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5048" y="-424096"/>
          <a:ext cx="8568952" cy="69494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702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702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702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582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i="1" dirty="0" err="1" smtClean="0">
                          <a:solidFill>
                            <a:schemeClr val="accent3"/>
                          </a:solidFill>
                        </a:rPr>
                        <a:t>Стратегия</a:t>
                      </a:r>
                      <a:endParaRPr lang="ru-RU" sz="1600" i="1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i="1" dirty="0" smtClean="0">
                          <a:solidFill>
                            <a:schemeClr val="accent3"/>
                          </a:solidFill>
                        </a:rPr>
                        <a:t>Пример</a:t>
                      </a:r>
                      <a:endParaRPr lang="ru-RU" sz="1600" i="1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i="1" dirty="0">
                          <a:solidFill>
                            <a:schemeClr val="accent3"/>
                          </a:solidFill>
                        </a:rPr>
                        <a:t>Стиль </a:t>
                      </a:r>
                      <a:r>
                        <a:rPr lang="uk-UA" sz="1600" i="1" dirty="0" err="1" smtClean="0">
                          <a:solidFill>
                            <a:schemeClr val="accent3"/>
                          </a:solidFill>
                        </a:rPr>
                        <a:t>поведения</a:t>
                      </a:r>
                      <a:r>
                        <a:rPr lang="uk-UA" sz="1600" i="1" baseline="0" dirty="0" smtClean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uk-UA" sz="1600" i="1" baseline="0" dirty="0" err="1" smtClean="0">
                          <a:solidFill>
                            <a:schemeClr val="accent3"/>
                          </a:solidFill>
                        </a:rPr>
                        <a:t>ребенка</a:t>
                      </a:r>
                      <a:endParaRPr lang="ru-RU" sz="1600" i="1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i="1" dirty="0" err="1" smtClean="0">
                          <a:solidFill>
                            <a:schemeClr val="accent3"/>
                          </a:solidFill>
                        </a:rPr>
                        <a:t>Последствия</a:t>
                      </a:r>
                      <a:endParaRPr lang="ru-RU" sz="1600" i="1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Резкое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подавления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агрессии</a:t>
                      </a:r>
                      <a:endParaRPr lang="ru-RU" sz="1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err="1">
                          <a:solidFill>
                            <a:srgbClr val="0070C0"/>
                          </a:solidFill>
                        </a:rPr>
                        <a:t>“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Перестань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!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Что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бы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я не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слышала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что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ты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это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говоришь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(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делаешь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)! </a:t>
                      </a:r>
                      <a:endParaRPr lang="ru-RU" sz="1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Ребенок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может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прекратить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однако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впоследствии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выплеснет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агрессию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в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другое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время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, в другом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месте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, с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большей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силой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.</a:t>
                      </a:r>
                      <a:endParaRPr lang="ru-RU" sz="1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Ребенко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копирует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своих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родителей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и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наследует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их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агрессивное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поведение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.</a:t>
                      </a:r>
                      <a:endParaRPr lang="ru-RU" sz="1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67152">
                <a:tc>
                  <a:txBody>
                    <a:bodyPr/>
                    <a:lstStyle/>
                    <a:p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Игнорирование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агрессии</a:t>
                      </a:r>
                      <a:endParaRPr lang="ru-RU" sz="1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Родители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делают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вид,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что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ничего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не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замечают</a:t>
                      </a:r>
                      <a:endParaRPr lang="ru-RU" sz="1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Ребенок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продолжает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действовать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агрессивно</a:t>
                      </a:r>
                      <a:endParaRPr lang="en-US" sz="1600" baseline="0" dirty="0" smtClean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0070C0"/>
                          </a:solidFill>
                        </a:rPr>
                        <a:t>Ребенок считает, что поступает правильно и агрессивность перерастает в черту характера.</a:t>
                      </a:r>
                      <a:r>
                        <a:rPr lang="ru-RU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</a:p>
                    <a:p>
                      <a:endParaRPr lang="ru-RU" sz="1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40864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Родители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предоставляют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возможность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выплеснуть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агрессию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приемлемым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способом и тактично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запрещают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вести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себя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агрессивно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с другими</a:t>
                      </a:r>
                      <a:endParaRPr lang="ru-RU" sz="1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Переключение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на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игру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активные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упражнения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.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Обьяснени</a:t>
                      </a:r>
                      <a:r>
                        <a:rPr lang="ru-RU" sz="1600" dirty="0" smtClean="0">
                          <a:solidFill>
                            <a:srgbClr val="0070C0"/>
                          </a:solidFill>
                        </a:rPr>
                        <a:t>я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почему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так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себя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нельзя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вести.</a:t>
                      </a:r>
                      <a:endParaRPr lang="ru-RU" sz="1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Ребенок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научится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управлять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гневом</a:t>
                      </a:r>
                      <a:endParaRPr lang="ru-RU" sz="1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Ребенок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учится</a:t>
                      </a:r>
                      <a:r>
                        <a:rPr lang="uk-UA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rgbClr val="0070C0"/>
                          </a:solidFill>
                        </a:rPr>
                        <a:t>анализировать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ситуацию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, берет пример с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тактичных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uk-UA" sz="1600" baseline="0" dirty="0" err="1" smtClean="0">
                          <a:solidFill>
                            <a:srgbClr val="0070C0"/>
                          </a:solidFill>
                        </a:rPr>
                        <a:t>родителей</a:t>
                      </a:r>
                      <a:r>
                        <a:rPr lang="uk-UA" sz="1600" baseline="0" dirty="0" smtClean="0">
                          <a:solidFill>
                            <a:srgbClr val="0070C0"/>
                          </a:solidFill>
                        </a:rPr>
                        <a:t>.</a:t>
                      </a:r>
                      <a:endParaRPr lang="ru-RU" sz="1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s40.radikal.ru/i089/1110/21/020e78ae56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6509" cy="68493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394465" y="1700808"/>
            <a:ext cx="427552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spc="200" dirty="0" err="1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Спасибо</a:t>
            </a:r>
            <a:r>
              <a:rPr lang="uk-UA" sz="5400" b="1" spc="20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 за</a:t>
            </a:r>
          </a:p>
          <a:p>
            <a:pPr algn="ctr"/>
            <a:r>
              <a:rPr lang="uk-UA" sz="5400" b="1" spc="20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 </a:t>
            </a:r>
            <a:r>
              <a:rPr lang="uk-UA" sz="5400" b="1" spc="200" dirty="0" err="1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внимание</a:t>
            </a:r>
            <a:r>
              <a:rPr lang="uk-UA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!</a:t>
            </a:r>
            <a:endParaRPr lang="ru-RU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3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426</TotalTime>
  <Words>581</Words>
  <Application>Microsoft Office PowerPoint</Application>
  <PresentationFormat>Экран (4:3)</PresentationFormat>
  <Paragraphs>101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Агресія дітей: причини та профілактика</dc:title>
  <dc:creator>Влад</dc:creator>
  <cp:lastModifiedBy>Анастасия Ликаркина</cp:lastModifiedBy>
  <cp:revision>70</cp:revision>
  <dcterms:created xsi:type="dcterms:W3CDTF">2016-02-15T19:26:12Z</dcterms:created>
  <dcterms:modified xsi:type="dcterms:W3CDTF">2024-02-21T13:15:41Z</dcterms:modified>
</cp:coreProperties>
</file>